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9" r:id="rId1"/>
  </p:sldMasterIdLst>
  <p:notesMasterIdLst>
    <p:notesMasterId r:id="rId36"/>
  </p:notesMasterIdLst>
  <p:handoutMasterIdLst>
    <p:handoutMasterId r:id="rId37"/>
  </p:handoutMasterIdLst>
  <p:sldIdLst>
    <p:sldId id="469" r:id="rId2"/>
    <p:sldId id="482" r:id="rId3"/>
    <p:sldId id="483" r:id="rId4"/>
    <p:sldId id="470" r:id="rId5"/>
    <p:sldId id="438" r:id="rId6"/>
    <p:sldId id="386" r:id="rId7"/>
    <p:sldId id="471" r:id="rId8"/>
    <p:sldId id="479" r:id="rId9"/>
    <p:sldId id="484" r:id="rId10"/>
    <p:sldId id="472" r:id="rId11"/>
    <p:sldId id="473" r:id="rId12"/>
    <p:sldId id="474" r:id="rId13"/>
    <p:sldId id="475" r:id="rId14"/>
    <p:sldId id="476" r:id="rId15"/>
    <p:sldId id="390" r:id="rId16"/>
    <p:sldId id="391" r:id="rId17"/>
    <p:sldId id="393" r:id="rId18"/>
    <p:sldId id="356" r:id="rId19"/>
    <p:sldId id="357" r:id="rId20"/>
    <p:sldId id="358" r:id="rId21"/>
    <p:sldId id="359" r:id="rId22"/>
    <p:sldId id="360" r:id="rId23"/>
    <p:sldId id="361" r:id="rId24"/>
    <p:sldId id="480" r:id="rId25"/>
    <p:sldId id="433" r:id="rId26"/>
    <p:sldId id="364" r:id="rId27"/>
    <p:sldId id="434" r:id="rId28"/>
    <p:sldId id="366" r:id="rId29"/>
    <p:sldId id="477" r:id="rId30"/>
    <p:sldId id="413" r:id="rId31"/>
    <p:sldId id="435" r:id="rId32"/>
    <p:sldId id="485" r:id="rId33"/>
    <p:sldId id="486" r:id="rId34"/>
    <p:sldId id="481" r:id="rId35"/>
  </p:sldIdLst>
  <p:sldSz cx="12192000" cy="6858000"/>
  <p:notesSz cx="7315200" cy="9601200"/>
  <p:custDataLst>
    <p:tags r:id="rId3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16B"/>
    <a:srgbClr val="33CC33"/>
    <a:srgbClr val="3333FF"/>
    <a:srgbClr val="FFFF00"/>
    <a:srgbClr val="FF3300"/>
    <a:srgbClr val="CC00CC"/>
    <a:srgbClr val="FF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77" autoAdjust="0"/>
    <p:restoredTop sz="84458" autoAdjust="0"/>
  </p:normalViewPr>
  <p:slideViewPr>
    <p:cSldViewPr>
      <p:cViewPr>
        <p:scale>
          <a:sx n="66" d="100"/>
          <a:sy n="66" d="100"/>
        </p:scale>
        <p:origin x="276" y="-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E40C18FC-EE2D-42E8-B71B-E316FD6071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27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5200DAEC-8020-4CF7-A90A-331E0EE17C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2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84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6F41D82-CFF6-49DA-BB1F-0BF0014E07B6}" type="slidenum">
              <a:rPr lang="en-US" sz="1300"/>
              <a:pPr eaLnBrk="1" hangingPunct="1"/>
              <a:t>20</a:t>
            </a:fld>
            <a:endParaRPr lang="en-US" sz="13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2F25A04-AD2E-44F3-AFC4-F98EA25C7AF0}" type="slidenum">
              <a:rPr lang="en-US" sz="1300"/>
              <a:pPr eaLnBrk="1" hangingPunct="1"/>
              <a:t>21</a:t>
            </a:fld>
            <a:endParaRPr lang="en-US" sz="13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C31FDCF-3A5F-45BB-BE78-2255FC240CFB}" type="slidenum">
              <a:rPr lang="en-US" sz="1300"/>
              <a:pPr eaLnBrk="1" hangingPunct="1"/>
              <a:t>22</a:t>
            </a:fld>
            <a:endParaRPr lang="en-US" sz="13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6150C38-8F90-468C-8ADD-18932126F018}" type="slidenum">
              <a:rPr lang="en-US" sz="1300"/>
              <a:pPr eaLnBrk="1" hangingPunct="1"/>
              <a:t>23</a:t>
            </a:fld>
            <a:endParaRPr lang="en-US" sz="13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intermediate step in</a:t>
            </a:r>
            <a:r>
              <a:rPr lang="en-US" baseline="0" dirty="0"/>
              <a:t> derivation!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74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200" dirty="0">
                <a:latin typeface="Calibri"/>
                <a:cs typeface="Calibri"/>
              </a:rPr>
              <a:t>Basic idea: beliefs “reweighted” by likelihood of evidence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latin typeface="Calibri"/>
                <a:cs typeface="Calibri"/>
              </a:rPr>
              <a:t>Unlike passage of time, we have to renormalize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63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TODO: explain</a:t>
            </a:r>
            <a:r>
              <a:rPr lang="en-US" baseline="0" dirty="0"/>
              <a:t> </a:t>
            </a:r>
            <a:r>
              <a:rPr lang="en-US" baseline="0" dirty="0" err="1"/>
              <a:t>propto</a:t>
            </a:r>
            <a:r>
              <a:rPr lang="en-US" baseline="0" dirty="0"/>
              <a:t> and it’s </a:t>
            </a:r>
            <a:r>
              <a:rPr lang="en-US" baseline="0" dirty="0" err="1"/>
              <a:t>X_t</a:t>
            </a:r>
            <a:r>
              <a:rPr lang="en-US" baseline="0" dirty="0"/>
              <a:t>, not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41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Dan has some demo for this.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B9508E5-0874-424A-AC6D-A47A8201704D}" type="slidenum">
              <a:rPr lang="en-US" sz="1300"/>
              <a:pPr eaLnBrk="1" hangingPunct="1"/>
              <a:t>8</a:t>
            </a:fld>
            <a:endParaRPr 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D4DC253-A9A5-4D90-B624-D5BA5845A987}" type="slidenum">
              <a:rPr lang="en-US" sz="1300"/>
              <a:pPr eaLnBrk="1" hangingPunct="1"/>
              <a:t>10</a:t>
            </a:fld>
            <a:endParaRPr 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D4DC253-A9A5-4D90-B624-D5BA5845A987}" type="slidenum">
              <a:rPr lang="en-US" sz="1300"/>
              <a:pPr eaLnBrk="1" hangingPunct="1"/>
              <a:t>11</a:t>
            </a:fld>
            <a:endParaRPr lang="en-US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D4DC253-A9A5-4D90-B624-D5BA5845A987}" type="slidenum">
              <a:rPr lang="en-US" sz="1300"/>
              <a:pPr eaLnBrk="1" hangingPunct="1"/>
              <a:t>12</a:t>
            </a:fld>
            <a:endParaRPr lang="en-US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Dan has some demo for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E0D98D4-78BC-410E-807E-3CF904F29929}" type="slidenum">
              <a:rPr lang="en-US" sz="1300"/>
              <a:pPr eaLnBrk="1" hangingPunct="1"/>
              <a:t>17</a:t>
            </a:fld>
            <a:endParaRPr lang="en-US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467A021-EE08-411B-BCD8-80D56E705DA8}" type="slidenum">
              <a:rPr lang="en-US" sz="1300"/>
              <a:pPr eaLnBrk="1" hangingPunct="1"/>
              <a:t>18</a:t>
            </a:fld>
            <a:endParaRPr lang="en-US" sz="13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D1D1D66-829D-40F7-87E0-0A1B418824B1}" type="slidenum">
              <a:rPr lang="en-US" sz="1300"/>
              <a:pPr eaLnBrk="1" hangingPunct="1"/>
              <a:t>19</a:t>
            </a:fld>
            <a:endParaRPr lang="en-US" sz="13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37CE-2868-4A24-AB49-9D6ECFAE0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6A190-8AB7-4691-9B1A-A7A256B1B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2BF44-F5DC-417D-9079-2D3083838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A20002-19F1-4774-AF43-286B6C1B40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36B34-1B90-46F4-A9FD-203AD0F3FE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737EC-F46C-4BDE-97B4-414C27CD3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094C94-7C12-4DBB-8C4A-35B5A4CE2B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BA95B-2345-4C5A-9B56-F1F9E0D05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3B8CD-5DCF-4A13-886D-84358CFE1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4A8097-C3C0-403A-AC97-EA80930ED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4B70B-A198-4F20-B03F-8CDDBD258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5517FA1F-2885-4781-AF47-C9AEB50C4E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17.emf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38.png"/><Relationship Id="rId17" Type="http://schemas.openxmlformats.org/officeDocument/2006/relationships/image" Target="../media/image16.png"/><Relationship Id="rId2" Type="http://schemas.openxmlformats.org/officeDocument/2006/relationships/tags" Target="../tags/tag10.xml"/><Relationship Id="rId16" Type="http://schemas.openxmlformats.org/officeDocument/2006/relationships/image" Target="../media/image15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37.png"/><Relationship Id="rId5" Type="http://schemas.openxmlformats.org/officeDocument/2006/relationships/tags" Target="../tags/tag13.xml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tags" Target="../tags/tag12.xml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png"/><Relationship Id="rId9" Type="http://schemas.openxmlformats.org/officeDocument/2006/relationships/image" Target="../media/image48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52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16.png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10" Type="http://schemas.openxmlformats.org/officeDocument/2006/relationships/image" Target="../media/image59.emf"/><Relationship Id="rId4" Type="http://schemas.openxmlformats.org/officeDocument/2006/relationships/image" Target="../media/image53.emf"/><Relationship Id="rId9" Type="http://schemas.openxmlformats.org/officeDocument/2006/relationships/image" Target="../media/image58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2" Type="http://schemas.openxmlformats.org/officeDocument/2006/relationships/tags" Target="../tags/tag1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tags" Target="../tags/tag20.xml"/><Relationship Id="rId7" Type="http://schemas.openxmlformats.org/officeDocument/2006/relationships/notesSlide" Target="../notesSlides/notesSlide17.xml"/><Relationship Id="rId12" Type="http://schemas.openxmlformats.org/officeDocument/2006/relationships/image" Target="../media/image69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8.png"/><Relationship Id="rId5" Type="http://schemas.openxmlformats.org/officeDocument/2006/relationships/tags" Target="../tags/tag22.xml"/><Relationship Id="rId10" Type="http://schemas.openxmlformats.org/officeDocument/2006/relationships/image" Target="../media/image67.png"/><Relationship Id="rId4" Type="http://schemas.openxmlformats.org/officeDocument/2006/relationships/tags" Target="../tags/tag21.xml"/><Relationship Id="rId9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7.png"/><Relationship Id="rId5" Type="http://schemas.openxmlformats.org/officeDocument/2006/relationships/tags" Target="../tags/tag6.xml"/><Relationship Id="rId10" Type="http://schemas.openxmlformats.org/officeDocument/2006/relationships/image" Target="../media/image6.png"/><Relationship Id="rId4" Type="http://schemas.openxmlformats.org/officeDocument/2006/relationships/tags" Target="../tags/tag5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r>
              <a:rPr lang="en-US" dirty="0"/>
              <a:t>CAP 5636 – Advanced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Hidden Markov Models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057401"/>
            <a:ext cx="4177412" cy="3429000"/>
          </a:xfrm>
          <a:prstGeom prst="rect">
            <a:avLst/>
          </a:prstGeom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5944414"/>
            <a:ext cx="12192000" cy="82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latin typeface="Calibri"/>
                <a:cs typeface="Calibri"/>
              </a:rPr>
              <a:t>Instructor: </a:t>
            </a:r>
            <a:r>
              <a:rPr lang="en-US" sz="2800" dirty="0" err="1">
                <a:latin typeface="Calibri"/>
                <a:cs typeface="Calibri"/>
              </a:rPr>
              <a:t>Lotzi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dirty="0" err="1">
                <a:latin typeface="Calibri"/>
                <a:cs typeface="Calibri"/>
              </a:rPr>
              <a:t>Bölöni</a:t>
            </a:r>
            <a:r>
              <a:rPr lang="en-US" sz="2800" dirty="0">
                <a:latin typeface="Calibri"/>
                <a:cs typeface="Calibri"/>
              </a:rPr>
              <a:t> </a:t>
            </a:r>
          </a:p>
          <a:p>
            <a:pPr lvl="1"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adapted from the ones created by Dan Klein and Pieter Abbeel for CS188 Intro to AI at UC Berkeley, available at http://ai.berkeley.edu.]</a:t>
            </a:r>
          </a:p>
        </p:txBody>
      </p:sp>
    </p:spTree>
    <p:extLst>
      <p:ext uri="{BB962C8B-B14F-4D97-AF65-F5344CB8AC3E}">
        <p14:creationId xmlns:p14="http://schemas.microsoft.com/office/powerpoint/2010/main" val="237183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Joint Distribution of an HMM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819400"/>
            <a:ext cx="11353800" cy="365760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Joint distribution: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105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11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More generally:</a:t>
            </a:r>
          </a:p>
          <a:p>
            <a:pPr lvl="1">
              <a:lnSpc>
                <a:spcPct val="9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Questions to be resolved:</a:t>
            </a:r>
          </a:p>
          <a:p>
            <a:pPr lvl="2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Does this indeed define a joint distribution?</a:t>
            </a:r>
          </a:p>
          <a:p>
            <a:pPr lvl="2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Can every joint distribution be factored this way, or are we making some assumptions about the joint distribution by using this factorization?</a:t>
            </a:r>
          </a:p>
        </p:txBody>
      </p: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8010076" y="35052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aseline="-25000">
              <a:latin typeface="Calibri"/>
              <a:cs typeface="Calibri"/>
            </a:endParaRPr>
          </a:p>
        </p:txBody>
      </p:sp>
      <p:sp>
        <p:nvSpPr>
          <p:cNvPr id="16" name="Oval 4"/>
          <p:cNvSpPr>
            <a:spLocks noChangeArrowheads="1"/>
          </p:cNvSpPr>
          <p:nvPr/>
        </p:nvSpPr>
        <p:spPr bwMode="auto">
          <a:xfrm>
            <a:off x="8153400" y="1143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17" name="AutoShape 5"/>
          <p:cNvCxnSpPr>
            <a:cxnSpLocks noChangeShapeType="1"/>
            <a:stCxn id="16" idx="4"/>
            <a:endCxn id="32" idx="0"/>
          </p:cNvCxnSpPr>
          <p:nvPr/>
        </p:nvCxnSpPr>
        <p:spPr bwMode="auto">
          <a:xfrm>
            <a:off x="8420100" y="1690688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Oval 6"/>
          <p:cNvSpPr>
            <a:spLocks noChangeArrowheads="1"/>
          </p:cNvSpPr>
          <p:nvPr/>
        </p:nvSpPr>
        <p:spPr bwMode="auto">
          <a:xfrm>
            <a:off x="4800600" y="1143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19" name="AutoShape 7"/>
          <p:cNvCxnSpPr>
            <a:cxnSpLocks noChangeShapeType="1"/>
            <a:stCxn id="18" idx="4"/>
            <a:endCxn id="29" idx="0"/>
          </p:cNvCxnSpPr>
          <p:nvPr/>
        </p:nvCxnSpPr>
        <p:spPr bwMode="auto">
          <a:xfrm>
            <a:off x="5067300" y="16906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0" name="Oval 8"/>
          <p:cNvSpPr>
            <a:spLocks noChangeArrowheads="1"/>
          </p:cNvSpPr>
          <p:nvPr/>
        </p:nvSpPr>
        <p:spPr bwMode="auto">
          <a:xfrm>
            <a:off x="3886200" y="22098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21" name="AutoShape 9"/>
          <p:cNvCxnSpPr>
            <a:cxnSpLocks noChangeShapeType="1"/>
            <a:stCxn id="22" idx="6"/>
            <a:endCxn id="18" idx="2"/>
          </p:cNvCxnSpPr>
          <p:nvPr/>
        </p:nvCxnSpPr>
        <p:spPr bwMode="auto">
          <a:xfrm>
            <a:off x="4433888" y="14097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2" name="Oval 10"/>
          <p:cNvSpPr>
            <a:spLocks noChangeArrowheads="1"/>
          </p:cNvSpPr>
          <p:nvPr/>
        </p:nvSpPr>
        <p:spPr bwMode="auto">
          <a:xfrm>
            <a:off x="3886200" y="1143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23" name="AutoShape 11"/>
          <p:cNvCxnSpPr>
            <a:cxnSpLocks noChangeShapeType="1"/>
            <a:stCxn id="22" idx="4"/>
            <a:endCxn id="20" idx="0"/>
          </p:cNvCxnSpPr>
          <p:nvPr/>
        </p:nvCxnSpPr>
        <p:spPr bwMode="auto">
          <a:xfrm>
            <a:off x="4152900" y="16906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4" name="Oval 12"/>
          <p:cNvSpPr>
            <a:spLocks noChangeArrowheads="1"/>
          </p:cNvSpPr>
          <p:nvPr/>
        </p:nvSpPr>
        <p:spPr bwMode="auto">
          <a:xfrm>
            <a:off x="5715000" y="1143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cxnSp>
        <p:nvCxnSpPr>
          <p:cNvPr id="26" name="AutoShape 14"/>
          <p:cNvCxnSpPr>
            <a:cxnSpLocks noChangeShapeType="1"/>
            <a:stCxn id="18" idx="6"/>
            <a:endCxn id="24" idx="2"/>
          </p:cNvCxnSpPr>
          <p:nvPr/>
        </p:nvCxnSpPr>
        <p:spPr bwMode="auto">
          <a:xfrm>
            <a:off x="5348288" y="14097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" name="AutoShape 16"/>
          <p:cNvCxnSpPr>
            <a:cxnSpLocks noChangeShapeType="1"/>
          </p:cNvCxnSpPr>
          <p:nvPr/>
        </p:nvCxnSpPr>
        <p:spPr bwMode="auto">
          <a:xfrm>
            <a:off x="6248400" y="14097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800600" y="22098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5715000" y="22098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sp>
        <p:nvSpPr>
          <p:cNvPr id="32" name="Oval 20"/>
          <p:cNvSpPr>
            <a:spLocks noChangeArrowheads="1"/>
          </p:cNvSpPr>
          <p:nvPr/>
        </p:nvSpPr>
        <p:spPr bwMode="auto">
          <a:xfrm>
            <a:off x="8153400" y="2209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33" name="AutoShape 21"/>
          <p:cNvCxnSpPr>
            <a:cxnSpLocks noChangeShapeType="1"/>
            <a:stCxn id="24" idx="4"/>
            <a:endCxn id="30" idx="0"/>
          </p:cNvCxnSpPr>
          <p:nvPr/>
        </p:nvCxnSpPr>
        <p:spPr bwMode="auto">
          <a:xfrm>
            <a:off x="5981700" y="16906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29000"/>
            <a:ext cx="11125200" cy="310901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298594"/>
            <a:ext cx="9296400" cy="92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5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133600"/>
            <a:ext cx="11734800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From the chain rule,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every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joint distribution over                                           can be written as: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Assuming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that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	</a:t>
            </a:r>
          </a:p>
          <a:p>
            <a:pPr>
              <a:lnSpc>
                <a:spcPct val="90000"/>
              </a:lnSpc>
            </a:pPr>
            <a:endParaRPr lang="en-US" sz="9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gives us the expression posited on the previous slide: 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1050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8010076" y="35052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aseline="-25000">
              <a:latin typeface="Calibri"/>
              <a:cs typeface="Calibri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254361"/>
            <a:ext cx="2781300" cy="260239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971800"/>
            <a:ext cx="10591800" cy="816133"/>
          </a:xfrm>
          <a:prstGeom prst="rect">
            <a:avLst/>
          </a:prstGeom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66099"/>
            <a:ext cx="11125200" cy="310901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8763000" y="0"/>
            <a:ext cx="3324225" cy="1600200"/>
            <a:chOff x="4752975" y="1219200"/>
            <a:chExt cx="3324225" cy="1600200"/>
          </a:xfrm>
        </p:grpSpPr>
        <p:sp>
          <p:nvSpPr>
            <p:cNvPr id="37" name="Oval 6"/>
            <p:cNvSpPr>
              <a:spLocks noChangeArrowheads="1"/>
            </p:cNvSpPr>
            <p:nvPr/>
          </p:nvSpPr>
          <p:spPr bwMode="auto">
            <a:xfrm>
              <a:off x="56673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38" name="AutoShape 7"/>
            <p:cNvCxnSpPr>
              <a:cxnSpLocks noChangeShapeType="1"/>
              <a:stCxn id="37" idx="4"/>
              <a:endCxn id="46" idx="0"/>
            </p:cNvCxnSpPr>
            <p:nvPr/>
          </p:nvCxnSpPr>
          <p:spPr bwMode="auto">
            <a:xfrm>
              <a:off x="59340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" name="Oval 8"/>
            <p:cNvSpPr>
              <a:spLocks noChangeArrowheads="1"/>
            </p:cNvSpPr>
            <p:nvPr/>
          </p:nvSpPr>
          <p:spPr bwMode="auto">
            <a:xfrm>
              <a:off x="47529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40" name="AutoShape 9"/>
            <p:cNvCxnSpPr>
              <a:cxnSpLocks noChangeShapeType="1"/>
              <a:stCxn id="41" idx="6"/>
              <a:endCxn id="37" idx="2"/>
            </p:cNvCxnSpPr>
            <p:nvPr/>
          </p:nvCxnSpPr>
          <p:spPr bwMode="auto">
            <a:xfrm>
              <a:off x="53006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" name="Oval 10"/>
            <p:cNvSpPr>
              <a:spLocks noChangeArrowheads="1"/>
            </p:cNvSpPr>
            <p:nvPr/>
          </p:nvSpPr>
          <p:spPr bwMode="auto">
            <a:xfrm>
              <a:off x="47529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42" name="AutoShape 11"/>
            <p:cNvCxnSpPr>
              <a:cxnSpLocks noChangeShapeType="1"/>
              <a:stCxn id="41" idx="4"/>
              <a:endCxn id="39" idx="0"/>
            </p:cNvCxnSpPr>
            <p:nvPr/>
          </p:nvCxnSpPr>
          <p:spPr bwMode="auto">
            <a:xfrm>
              <a:off x="50196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" name="Oval 12"/>
            <p:cNvSpPr>
              <a:spLocks noChangeArrowheads="1"/>
            </p:cNvSpPr>
            <p:nvPr/>
          </p:nvSpPr>
          <p:spPr bwMode="auto">
            <a:xfrm>
              <a:off x="65817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44" name="AutoShape 14"/>
            <p:cNvCxnSpPr>
              <a:cxnSpLocks noChangeShapeType="1"/>
              <a:stCxn id="37" idx="6"/>
              <a:endCxn id="43" idx="2"/>
            </p:cNvCxnSpPr>
            <p:nvPr/>
          </p:nvCxnSpPr>
          <p:spPr bwMode="auto">
            <a:xfrm>
              <a:off x="62150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AutoShape 16"/>
            <p:cNvCxnSpPr>
              <a:cxnSpLocks noChangeShapeType="1"/>
            </p:cNvCxnSpPr>
            <p:nvPr/>
          </p:nvCxnSpPr>
          <p:spPr bwMode="auto">
            <a:xfrm>
              <a:off x="7115175" y="1485900"/>
              <a:ext cx="962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" name="Oval 17"/>
            <p:cNvSpPr>
              <a:spLocks noChangeArrowheads="1"/>
            </p:cNvSpPr>
            <p:nvPr/>
          </p:nvSpPr>
          <p:spPr bwMode="auto">
            <a:xfrm>
              <a:off x="56673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47" name="Oval 18"/>
            <p:cNvSpPr>
              <a:spLocks noChangeArrowheads="1"/>
            </p:cNvSpPr>
            <p:nvPr/>
          </p:nvSpPr>
          <p:spPr bwMode="auto">
            <a:xfrm>
              <a:off x="65817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48" name="AutoShape 21"/>
            <p:cNvCxnSpPr>
              <a:cxnSpLocks noChangeShapeType="1"/>
              <a:stCxn id="43" idx="4"/>
              <a:endCxn id="47" idx="0"/>
            </p:cNvCxnSpPr>
            <p:nvPr/>
          </p:nvCxnSpPr>
          <p:spPr bwMode="auto">
            <a:xfrm>
              <a:off x="68484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9525000" cy="1143000"/>
          </a:xfrm>
        </p:spPr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Chain Rule and HMMs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2121"/>
            <a:ext cx="12192000" cy="31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6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9525000" cy="1143000"/>
          </a:xfrm>
        </p:spPr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Chain Rule and HMMs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115824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From the chain rule,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every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joint distribution over                                         can be written as: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endParaRPr lang="en-US" sz="11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Assuming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that for all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State independent of all past states and all past evidence given the previous state, i.e.: 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Evidence is independent of all past states and all past evidence given the current state, i.e.: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  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     gives us the expression posited on the earlier slide: 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105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828800"/>
            <a:ext cx="2527300" cy="271388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07240"/>
            <a:ext cx="11201400" cy="76456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962400"/>
            <a:ext cx="6618073" cy="37441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763000" y="0"/>
            <a:ext cx="3324225" cy="1600200"/>
            <a:chOff x="4752975" y="1219200"/>
            <a:chExt cx="3324225" cy="1600200"/>
          </a:xfrm>
        </p:grpSpPr>
        <p:sp>
          <p:nvSpPr>
            <p:cNvPr id="21" name="Oval 6"/>
            <p:cNvSpPr>
              <a:spLocks noChangeArrowheads="1"/>
            </p:cNvSpPr>
            <p:nvPr/>
          </p:nvSpPr>
          <p:spPr bwMode="auto">
            <a:xfrm>
              <a:off x="56673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22" name="AutoShape 7"/>
            <p:cNvCxnSpPr>
              <a:cxnSpLocks noChangeShapeType="1"/>
              <a:stCxn id="21" idx="4"/>
              <a:endCxn id="30" idx="0"/>
            </p:cNvCxnSpPr>
            <p:nvPr/>
          </p:nvCxnSpPr>
          <p:spPr bwMode="auto">
            <a:xfrm>
              <a:off x="59340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Oval 8"/>
            <p:cNvSpPr>
              <a:spLocks noChangeArrowheads="1"/>
            </p:cNvSpPr>
            <p:nvPr/>
          </p:nvSpPr>
          <p:spPr bwMode="auto">
            <a:xfrm>
              <a:off x="47529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24" name="AutoShape 9"/>
            <p:cNvCxnSpPr>
              <a:cxnSpLocks noChangeShapeType="1"/>
              <a:stCxn id="25" idx="6"/>
              <a:endCxn id="21" idx="2"/>
            </p:cNvCxnSpPr>
            <p:nvPr/>
          </p:nvCxnSpPr>
          <p:spPr bwMode="auto">
            <a:xfrm>
              <a:off x="53006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Oval 10"/>
            <p:cNvSpPr>
              <a:spLocks noChangeArrowheads="1"/>
            </p:cNvSpPr>
            <p:nvPr/>
          </p:nvSpPr>
          <p:spPr bwMode="auto">
            <a:xfrm>
              <a:off x="47529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26" name="AutoShape 11"/>
            <p:cNvCxnSpPr>
              <a:cxnSpLocks noChangeShapeType="1"/>
              <a:stCxn id="25" idx="4"/>
              <a:endCxn id="23" idx="0"/>
            </p:cNvCxnSpPr>
            <p:nvPr/>
          </p:nvCxnSpPr>
          <p:spPr bwMode="auto">
            <a:xfrm>
              <a:off x="50196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Oval 12"/>
            <p:cNvSpPr>
              <a:spLocks noChangeArrowheads="1"/>
            </p:cNvSpPr>
            <p:nvPr/>
          </p:nvSpPr>
          <p:spPr bwMode="auto">
            <a:xfrm>
              <a:off x="65817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28" name="AutoShape 14"/>
            <p:cNvCxnSpPr>
              <a:cxnSpLocks noChangeShapeType="1"/>
              <a:stCxn id="21" idx="6"/>
              <a:endCxn id="27" idx="2"/>
            </p:cNvCxnSpPr>
            <p:nvPr/>
          </p:nvCxnSpPr>
          <p:spPr bwMode="auto">
            <a:xfrm>
              <a:off x="62150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AutoShape 16"/>
            <p:cNvCxnSpPr>
              <a:cxnSpLocks noChangeShapeType="1"/>
            </p:cNvCxnSpPr>
            <p:nvPr/>
          </p:nvCxnSpPr>
          <p:spPr bwMode="auto">
            <a:xfrm>
              <a:off x="7115175" y="1485900"/>
              <a:ext cx="962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" name="Oval 17"/>
            <p:cNvSpPr>
              <a:spLocks noChangeArrowheads="1"/>
            </p:cNvSpPr>
            <p:nvPr/>
          </p:nvSpPr>
          <p:spPr bwMode="auto">
            <a:xfrm>
              <a:off x="56673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31" name="Oval 18"/>
            <p:cNvSpPr>
              <a:spLocks noChangeArrowheads="1"/>
            </p:cNvSpPr>
            <p:nvPr/>
          </p:nvSpPr>
          <p:spPr bwMode="auto">
            <a:xfrm>
              <a:off x="65817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32" name="AutoShape 21"/>
            <p:cNvCxnSpPr>
              <a:cxnSpLocks noChangeShapeType="1"/>
              <a:stCxn id="27" idx="4"/>
              <a:endCxn id="31" idx="0"/>
            </p:cNvCxnSpPr>
            <p:nvPr/>
          </p:nvCxnSpPr>
          <p:spPr bwMode="auto">
            <a:xfrm>
              <a:off x="68484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469" y="4972050"/>
            <a:ext cx="6945531" cy="361950"/>
          </a:xfrm>
          <a:prstGeom prst="rect">
            <a:avLst/>
          </a:prstGeom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929244"/>
            <a:ext cx="9296400" cy="92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8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Implied Conditional Independencies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124200"/>
            <a:ext cx="11963400" cy="3001964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Many implied conditional independencies, e.g.,</a:t>
            </a: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To prove them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Approach 1: follow similar (algebraic) approach to what we did in the Markov models lecture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Approach 2: directly from the graph structure (3 lectures from now)</a:t>
            </a:r>
          </a:p>
          <a:p>
            <a:pPr lvl="2"/>
            <a:r>
              <a:rPr lang="en-US" dirty="0">
                <a:latin typeface="Calibri"/>
                <a:cs typeface="Calibri"/>
              </a:rPr>
              <a:t>Intuition: If path between U and V goes through W, then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572000" y="1219200"/>
            <a:ext cx="3324225" cy="1600200"/>
            <a:chOff x="4752975" y="1219200"/>
            <a:chExt cx="3324225" cy="1600200"/>
          </a:xfrm>
        </p:grpSpPr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56673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18" name="AutoShape 7"/>
            <p:cNvCxnSpPr>
              <a:cxnSpLocks noChangeShapeType="1"/>
              <a:stCxn id="17" idx="4"/>
              <a:endCxn id="26" idx="0"/>
            </p:cNvCxnSpPr>
            <p:nvPr/>
          </p:nvCxnSpPr>
          <p:spPr bwMode="auto">
            <a:xfrm>
              <a:off x="59340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47529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20" name="AutoShape 9"/>
            <p:cNvCxnSpPr>
              <a:cxnSpLocks noChangeShapeType="1"/>
              <a:stCxn id="21" idx="6"/>
              <a:endCxn id="17" idx="2"/>
            </p:cNvCxnSpPr>
            <p:nvPr/>
          </p:nvCxnSpPr>
          <p:spPr bwMode="auto">
            <a:xfrm>
              <a:off x="53006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Oval 10"/>
            <p:cNvSpPr>
              <a:spLocks noChangeArrowheads="1"/>
            </p:cNvSpPr>
            <p:nvPr/>
          </p:nvSpPr>
          <p:spPr bwMode="auto">
            <a:xfrm>
              <a:off x="47529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22" name="AutoShape 11"/>
            <p:cNvCxnSpPr>
              <a:cxnSpLocks noChangeShapeType="1"/>
              <a:stCxn id="21" idx="4"/>
              <a:endCxn id="19" idx="0"/>
            </p:cNvCxnSpPr>
            <p:nvPr/>
          </p:nvCxnSpPr>
          <p:spPr bwMode="auto">
            <a:xfrm>
              <a:off x="50196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Oval 12"/>
            <p:cNvSpPr>
              <a:spLocks noChangeArrowheads="1"/>
            </p:cNvSpPr>
            <p:nvPr/>
          </p:nvSpPr>
          <p:spPr bwMode="auto">
            <a:xfrm>
              <a:off x="65817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24" name="AutoShape 14"/>
            <p:cNvCxnSpPr>
              <a:cxnSpLocks noChangeShapeType="1"/>
              <a:stCxn id="17" idx="6"/>
              <a:endCxn id="23" idx="2"/>
            </p:cNvCxnSpPr>
            <p:nvPr/>
          </p:nvCxnSpPr>
          <p:spPr bwMode="auto">
            <a:xfrm>
              <a:off x="62150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AutoShape 16"/>
            <p:cNvCxnSpPr>
              <a:cxnSpLocks noChangeShapeType="1"/>
            </p:cNvCxnSpPr>
            <p:nvPr/>
          </p:nvCxnSpPr>
          <p:spPr bwMode="auto">
            <a:xfrm>
              <a:off x="7115175" y="1485900"/>
              <a:ext cx="962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Oval 17"/>
            <p:cNvSpPr>
              <a:spLocks noChangeArrowheads="1"/>
            </p:cNvSpPr>
            <p:nvPr/>
          </p:nvSpPr>
          <p:spPr bwMode="auto">
            <a:xfrm>
              <a:off x="56673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27" name="Oval 18"/>
            <p:cNvSpPr>
              <a:spLocks noChangeArrowheads="1"/>
            </p:cNvSpPr>
            <p:nvPr/>
          </p:nvSpPr>
          <p:spPr bwMode="auto">
            <a:xfrm>
              <a:off x="65817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28" name="AutoShape 21"/>
            <p:cNvCxnSpPr>
              <a:cxnSpLocks noChangeShapeType="1"/>
              <a:stCxn id="23" idx="4"/>
              <a:endCxn id="27" idx="0"/>
            </p:cNvCxnSpPr>
            <p:nvPr/>
          </p:nvCxnSpPr>
          <p:spPr bwMode="auto">
            <a:xfrm>
              <a:off x="68484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829050"/>
            <a:ext cx="4713073" cy="43815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400800"/>
            <a:ext cx="1736811" cy="34925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287000" y="6367046"/>
            <a:ext cx="1980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[Some </a:t>
            </a:r>
            <a:r>
              <a:rPr lang="en-US" sz="1600" dirty="0" err="1">
                <a:latin typeface="Calibri"/>
                <a:cs typeface="Calibri"/>
              </a:rPr>
              <a:t>fineprint</a:t>
            </a:r>
            <a:r>
              <a:rPr lang="en-US" sz="1600" dirty="0">
                <a:latin typeface="Calibri"/>
                <a:cs typeface="Calibri"/>
              </a:rPr>
              <a:t> later]</a:t>
            </a:r>
          </a:p>
        </p:txBody>
      </p:sp>
    </p:spTree>
    <p:extLst>
      <p:ext uri="{BB962C8B-B14F-4D97-AF65-F5344CB8AC3E}">
        <p14:creationId xmlns:p14="http://schemas.microsoft.com/office/powerpoint/2010/main" val="1039634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Markov Models 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Explicit assumption for all   </a:t>
            </a:r>
            <a:r>
              <a:rPr lang="en-US" i="1" dirty="0">
                <a:latin typeface="Calibri"/>
                <a:cs typeface="Calibri"/>
              </a:rPr>
              <a:t>t</a:t>
            </a:r>
            <a:r>
              <a:rPr lang="en-US" dirty="0">
                <a:latin typeface="Calibri"/>
                <a:cs typeface="Calibri"/>
              </a:rPr>
              <a:t> :</a:t>
            </a:r>
          </a:p>
          <a:p>
            <a:r>
              <a:rPr lang="en-US" dirty="0">
                <a:latin typeface="Calibri"/>
                <a:cs typeface="Calibri"/>
              </a:rPr>
              <a:t>Consequence, joint distribution can be written as: </a:t>
            </a:r>
          </a:p>
          <a:p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endParaRPr lang="en-US" sz="1800" dirty="0">
              <a:latin typeface="Calibri"/>
              <a:cs typeface="Calibri"/>
            </a:endParaRPr>
          </a:p>
          <a:p>
            <a:endParaRPr lang="en-US" sz="1000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Implied conditional independencies: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Past variables independent of future variables given the present</a:t>
            </a:r>
          </a:p>
          <a:p>
            <a:pPr marL="457176" lvl="1" indent="0">
              <a:buNone/>
            </a:pPr>
            <a:r>
              <a:rPr lang="en-US" dirty="0">
                <a:latin typeface="Calibri"/>
                <a:cs typeface="Calibri"/>
              </a:rPr>
              <a:t>i.e., if                     or                      then:</a:t>
            </a:r>
          </a:p>
          <a:p>
            <a:r>
              <a:rPr lang="en-US" dirty="0">
                <a:latin typeface="Calibri"/>
                <a:cs typeface="Calibri"/>
              </a:rPr>
              <a:t>Additional explicit assumption:                         is the same for all </a:t>
            </a:r>
            <a:r>
              <a:rPr lang="en-US" i="1" dirty="0">
                <a:latin typeface="Calibri"/>
                <a:cs typeface="Calibri"/>
              </a:rPr>
              <a:t>t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524000"/>
            <a:ext cx="4242487" cy="3810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743200"/>
            <a:ext cx="9033208" cy="1447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410200"/>
            <a:ext cx="2667000" cy="394415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50" y="5505450"/>
            <a:ext cx="1282700" cy="2159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150" y="5480050"/>
            <a:ext cx="1282700" cy="2159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64250"/>
            <a:ext cx="1843012" cy="33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88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Conditional Independence</a:t>
            </a:r>
          </a:p>
        </p:txBody>
      </p:sp>
      <p:sp>
        <p:nvSpPr>
          <p:cNvPr id="1173507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397001"/>
            <a:ext cx="108966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HMMs have two important independence properties:</a:t>
            </a:r>
          </a:p>
          <a:p>
            <a:pPr lvl="6">
              <a:lnSpc>
                <a:spcPct val="80000"/>
              </a:lnSpc>
            </a:pPr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Markov hidden process: future depends on past via the present</a:t>
            </a:r>
          </a:p>
          <a:p>
            <a:pPr lvl="5">
              <a:lnSpc>
                <a:spcPct val="80000"/>
              </a:lnSpc>
            </a:pPr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Current observation independent of all else given current state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6">
              <a:lnSpc>
                <a:spcPct val="80000"/>
              </a:lnSpc>
            </a:pPr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Quiz: does this mean that evidence variables are guaranteed to be independent?</a:t>
            </a:r>
          </a:p>
          <a:p>
            <a:pPr lvl="6">
              <a:lnSpc>
                <a:spcPct val="80000"/>
              </a:lnSpc>
            </a:pPr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[No, they tend to correlated by the hidden state]</a:t>
            </a:r>
          </a:p>
        </p:txBody>
      </p:sp>
      <p:sp>
        <p:nvSpPr>
          <p:cNvPr id="41987" name="Oval 4"/>
          <p:cNvSpPr>
            <a:spLocks noChangeArrowheads="1"/>
          </p:cNvSpPr>
          <p:nvPr/>
        </p:nvSpPr>
        <p:spPr bwMode="auto">
          <a:xfrm>
            <a:off x="78486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41988" name="AutoShape 5"/>
          <p:cNvCxnSpPr>
            <a:cxnSpLocks noChangeShapeType="1"/>
            <a:stCxn id="41987" idx="4"/>
            <a:endCxn id="42003" idx="0"/>
          </p:cNvCxnSpPr>
          <p:nvPr/>
        </p:nvCxnSpPr>
        <p:spPr bwMode="auto">
          <a:xfrm>
            <a:off x="81153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1989" name="Oval 6"/>
          <p:cNvSpPr>
            <a:spLocks noChangeArrowheads="1"/>
          </p:cNvSpPr>
          <p:nvPr/>
        </p:nvSpPr>
        <p:spPr bwMode="auto">
          <a:xfrm>
            <a:off x="44958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41990" name="AutoShape 7"/>
          <p:cNvCxnSpPr>
            <a:cxnSpLocks noChangeShapeType="1"/>
            <a:stCxn id="41989" idx="4"/>
            <a:endCxn id="42000" idx="0"/>
          </p:cNvCxnSpPr>
          <p:nvPr/>
        </p:nvCxnSpPr>
        <p:spPr bwMode="auto">
          <a:xfrm>
            <a:off x="47625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1991" name="Oval 8"/>
          <p:cNvSpPr>
            <a:spLocks noChangeArrowheads="1"/>
          </p:cNvSpPr>
          <p:nvPr/>
        </p:nvSpPr>
        <p:spPr bwMode="auto">
          <a:xfrm>
            <a:off x="35814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41992" name="AutoShape 9"/>
          <p:cNvCxnSpPr>
            <a:cxnSpLocks noChangeShapeType="1"/>
            <a:stCxn id="41993" idx="6"/>
            <a:endCxn id="41989" idx="2"/>
          </p:cNvCxnSpPr>
          <p:nvPr/>
        </p:nvCxnSpPr>
        <p:spPr bwMode="auto">
          <a:xfrm>
            <a:off x="4129088" y="3467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1993" name="Oval 10"/>
          <p:cNvSpPr>
            <a:spLocks noChangeArrowheads="1"/>
          </p:cNvSpPr>
          <p:nvPr/>
        </p:nvSpPr>
        <p:spPr bwMode="auto">
          <a:xfrm>
            <a:off x="35814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41994" name="AutoShape 11"/>
          <p:cNvCxnSpPr>
            <a:cxnSpLocks noChangeShapeType="1"/>
            <a:stCxn id="41993" idx="4"/>
            <a:endCxn id="41991" idx="0"/>
          </p:cNvCxnSpPr>
          <p:nvPr/>
        </p:nvCxnSpPr>
        <p:spPr bwMode="auto">
          <a:xfrm>
            <a:off x="38481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1995" name="Oval 12"/>
          <p:cNvSpPr>
            <a:spLocks noChangeArrowheads="1"/>
          </p:cNvSpPr>
          <p:nvPr/>
        </p:nvSpPr>
        <p:spPr bwMode="auto">
          <a:xfrm>
            <a:off x="54102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cxnSp>
        <p:nvCxnSpPr>
          <p:cNvPr id="41996" name="AutoShape 13"/>
          <p:cNvCxnSpPr>
            <a:cxnSpLocks noChangeShapeType="1"/>
            <a:stCxn id="41995" idx="6"/>
            <a:endCxn id="41998" idx="2"/>
          </p:cNvCxnSpPr>
          <p:nvPr/>
        </p:nvCxnSpPr>
        <p:spPr bwMode="auto">
          <a:xfrm>
            <a:off x="5957888" y="3467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1997" name="AutoShape 14"/>
          <p:cNvCxnSpPr>
            <a:cxnSpLocks noChangeShapeType="1"/>
            <a:stCxn id="41989" idx="6"/>
            <a:endCxn id="41995" idx="2"/>
          </p:cNvCxnSpPr>
          <p:nvPr/>
        </p:nvCxnSpPr>
        <p:spPr bwMode="auto">
          <a:xfrm>
            <a:off x="5043488" y="3467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1998" name="Oval 15"/>
          <p:cNvSpPr>
            <a:spLocks noChangeArrowheads="1"/>
          </p:cNvSpPr>
          <p:nvPr/>
        </p:nvSpPr>
        <p:spPr bwMode="auto">
          <a:xfrm>
            <a:off x="63246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cxnSp>
        <p:nvCxnSpPr>
          <p:cNvPr id="41999" name="AutoShape 16"/>
          <p:cNvCxnSpPr>
            <a:cxnSpLocks noChangeShapeType="1"/>
            <a:stCxn id="41998" idx="6"/>
            <a:endCxn id="41987" idx="2"/>
          </p:cNvCxnSpPr>
          <p:nvPr/>
        </p:nvCxnSpPr>
        <p:spPr bwMode="auto">
          <a:xfrm>
            <a:off x="6872288" y="34671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2000" name="Oval 17"/>
          <p:cNvSpPr>
            <a:spLocks noChangeArrowheads="1"/>
          </p:cNvSpPr>
          <p:nvPr/>
        </p:nvSpPr>
        <p:spPr bwMode="auto">
          <a:xfrm>
            <a:off x="44958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sp>
        <p:nvSpPr>
          <p:cNvPr id="42001" name="Oval 18"/>
          <p:cNvSpPr>
            <a:spLocks noChangeArrowheads="1"/>
          </p:cNvSpPr>
          <p:nvPr/>
        </p:nvSpPr>
        <p:spPr bwMode="auto">
          <a:xfrm>
            <a:off x="54102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sp>
        <p:nvSpPr>
          <p:cNvPr id="42002" name="Oval 19"/>
          <p:cNvSpPr>
            <a:spLocks noChangeArrowheads="1"/>
          </p:cNvSpPr>
          <p:nvPr/>
        </p:nvSpPr>
        <p:spPr bwMode="auto">
          <a:xfrm>
            <a:off x="6324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sp>
        <p:nvSpPr>
          <p:cNvPr id="42003" name="Oval 20"/>
          <p:cNvSpPr>
            <a:spLocks noChangeArrowheads="1"/>
          </p:cNvSpPr>
          <p:nvPr/>
        </p:nvSpPr>
        <p:spPr bwMode="auto">
          <a:xfrm>
            <a:off x="7848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42004" name="AutoShape 21"/>
          <p:cNvCxnSpPr>
            <a:cxnSpLocks noChangeShapeType="1"/>
            <a:stCxn id="41995" idx="4"/>
            <a:endCxn id="42001" idx="0"/>
          </p:cNvCxnSpPr>
          <p:nvPr/>
        </p:nvCxnSpPr>
        <p:spPr bwMode="auto">
          <a:xfrm>
            <a:off x="56769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2005" name="AutoShape 22"/>
          <p:cNvCxnSpPr>
            <a:cxnSpLocks noChangeShapeType="1"/>
            <a:stCxn id="41998" idx="4"/>
            <a:endCxn id="42002" idx="0"/>
          </p:cNvCxnSpPr>
          <p:nvPr/>
        </p:nvCxnSpPr>
        <p:spPr bwMode="auto">
          <a:xfrm>
            <a:off x="65913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Real HMM Examples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397001"/>
            <a:ext cx="103378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Speech recognition HMMs: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Observations are acoustic signals (continuous valued)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States are specific positions in specific words (so, tens of thousands)</a:t>
            </a:r>
          </a:p>
          <a:p>
            <a:pPr lvl="1">
              <a:lnSpc>
                <a:spcPct val="9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Machine translation HMMs: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Observations are words (tens of thousands)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States are translation options</a:t>
            </a:r>
          </a:p>
          <a:p>
            <a:pPr lvl="1">
              <a:lnSpc>
                <a:spcPct val="9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Robot tracking: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Observations are range readings (continuous)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States are positions on a map (continuous)</a:t>
            </a:r>
          </a:p>
          <a:p>
            <a:pPr lvl="1">
              <a:lnSpc>
                <a:spcPct val="90000"/>
              </a:lnSpc>
            </a:pPr>
            <a:endParaRPr lang="en-US" sz="2000" dirty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Filtering / Monitoring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1523999"/>
            <a:ext cx="8458200" cy="4602165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Filtering, or monitoring, is the task of tracking the distribution </a:t>
            </a:r>
            <a:r>
              <a:rPr lang="en-US" sz="2400" dirty="0" err="1">
                <a:ea typeface="ＭＳ Ｐゴシック" pitchFamily="34" charset="-128"/>
              </a:rPr>
              <a:t>B</a:t>
            </a:r>
            <a:r>
              <a:rPr lang="en-US" sz="2400" baseline="-25000" dirty="0" err="1">
                <a:ea typeface="ＭＳ Ｐゴシック" pitchFamily="34" charset="-128"/>
              </a:rPr>
              <a:t>t</a:t>
            </a:r>
            <a:r>
              <a:rPr lang="en-US" sz="2400" dirty="0">
                <a:ea typeface="ＭＳ Ｐゴシック" pitchFamily="34" charset="-128"/>
              </a:rPr>
              <a:t>(X) = </a:t>
            </a:r>
            <a:r>
              <a:rPr lang="en-US" sz="2400" dirty="0" err="1">
                <a:ea typeface="ＭＳ Ｐゴシック" pitchFamily="34" charset="-128"/>
              </a:rPr>
              <a:t>P</a:t>
            </a:r>
            <a:r>
              <a:rPr lang="en-US" sz="2400" baseline="-25000" dirty="0" err="1">
                <a:ea typeface="ＭＳ Ｐゴシック" pitchFamily="34" charset="-128"/>
              </a:rPr>
              <a:t>t</a:t>
            </a:r>
            <a:r>
              <a:rPr lang="en-US" sz="2400" dirty="0">
                <a:ea typeface="ＭＳ Ｐゴシック" pitchFamily="34" charset="-128"/>
              </a:rPr>
              <a:t>(</a:t>
            </a:r>
            <a:r>
              <a:rPr lang="en-US" sz="2400" dirty="0" err="1">
                <a:ea typeface="ＭＳ Ｐゴシック" pitchFamily="34" charset="-128"/>
              </a:rPr>
              <a:t>X</a:t>
            </a:r>
            <a:r>
              <a:rPr lang="en-US" sz="2400" baseline="-25000" dirty="0" err="1">
                <a:ea typeface="ＭＳ Ｐゴシック" pitchFamily="34" charset="-128"/>
              </a:rPr>
              <a:t>t</a:t>
            </a:r>
            <a:r>
              <a:rPr lang="en-US" sz="2400" dirty="0">
                <a:ea typeface="ＭＳ Ｐゴシック" pitchFamily="34" charset="-128"/>
              </a:rPr>
              <a:t> | e</a:t>
            </a:r>
            <a:r>
              <a:rPr lang="en-US" sz="2400" baseline="-25000" dirty="0">
                <a:ea typeface="ＭＳ Ｐゴシック" pitchFamily="34" charset="-128"/>
              </a:rPr>
              <a:t>1</a:t>
            </a:r>
            <a:r>
              <a:rPr lang="en-US" sz="2400" dirty="0">
                <a:ea typeface="ＭＳ Ｐゴシック" pitchFamily="34" charset="-128"/>
              </a:rPr>
              <a:t>, …, e</a:t>
            </a:r>
            <a:r>
              <a:rPr lang="en-US" sz="2400" baseline="-25000" dirty="0">
                <a:ea typeface="ＭＳ Ｐゴシック" pitchFamily="34" charset="-128"/>
              </a:rPr>
              <a:t>t</a:t>
            </a:r>
            <a:r>
              <a:rPr lang="en-US" sz="2400" dirty="0">
                <a:ea typeface="ＭＳ Ｐゴシック" pitchFamily="34" charset="-128"/>
              </a:rPr>
              <a:t>) (the belief state) over time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We start with B</a:t>
            </a:r>
            <a:r>
              <a:rPr lang="en-US" sz="2400" baseline="-25000" dirty="0">
                <a:ea typeface="ＭＳ Ｐゴシック" pitchFamily="34" charset="-128"/>
              </a:rPr>
              <a:t>1</a:t>
            </a:r>
            <a:r>
              <a:rPr lang="en-US" sz="2400" dirty="0">
                <a:ea typeface="ＭＳ Ｐゴシック" pitchFamily="34" charset="-128"/>
              </a:rPr>
              <a:t>(X) in an initial setting, usually uniform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As time passes, or we get observations, we update B(X)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The </a:t>
            </a:r>
            <a:r>
              <a:rPr lang="en-US" sz="2400" dirty="0" err="1">
                <a:ea typeface="ＭＳ Ｐゴシック" pitchFamily="34" charset="-128"/>
              </a:rPr>
              <a:t>Kalman</a:t>
            </a:r>
            <a:r>
              <a:rPr lang="en-US" sz="2400" dirty="0">
                <a:ea typeface="ＭＳ Ｐゴシック" pitchFamily="34" charset="-128"/>
              </a:rPr>
              <a:t> filter was invented in the 60’</a:t>
            </a:r>
            <a:r>
              <a:rPr lang="en-US" altLang="ja-JP" sz="2400" dirty="0">
                <a:ea typeface="ＭＳ Ｐゴシック" pitchFamily="34" charset="-128"/>
              </a:rPr>
              <a:t>s and first implemented as a method of trajectory estimation for the Apollo program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endParaRPr lang="en-US" sz="2400" dirty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334000"/>
            <a:ext cx="7772400" cy="1271588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t=0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Sensor model: can read in which directions there is a wall, never more than 1 mistake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Motion model: may not execute action with small prob.</a:t>
            </a:r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09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1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2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3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4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5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6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7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8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9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0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1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2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3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4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5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6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7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8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9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0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1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2" name="Rectangle 29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3" name="Rectangle 30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4" name="Rectangle 31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5" name="Rectangle 32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6" name="Oval 33"/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7" name="Line 34"/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8" name="Line 35"/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9" name="Line 36"/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40" name="Line 37"/>
          <p:cNvSpPr>
            <a:spLocks noChangeShapeType="1"/>
          </p:cNvSpPr>
          <p:nvPr/>
        </p:nvSpPr>
        <p:spPr bwMode="auto">
          <a:xfrm flipH="1">
            <a:off x="3295650" y="2409825"/>
            <a:ext cx="242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41" name="Text Box 38"/>
          <p:cNvSpPr txBox="1">
            <a:spLocks noChangeArrowheads="1"/>
          </p:cNvSpPr>
          <p:nvPr/>
        </p:nvSpPr>
        <p:spPr bwMode="auto">
          <a:xfrm>
            <a:off x="152400" y="1295400"/>
            <a:ext cx="1676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>
                <a:latin typeface="Calibri"/>
                <a:cs typeface="Calibri"/>
              </a:rPr>
              <a:t>Example from </a:t>
            </a:r>
            <a:r>
              <a:rPr lang="de-DE" sz="1600" i="1" dirty="0">
                <a:latin typeface="Calibri"/>
                <a:cs typeface="Calibri"/>
              </a:rPr>
              <a:t>Michael Pfeiffer</a:t>
            </a:r>
            <a:endParaRPr lang="en-US" sz="1600" i="1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5257800"/>
            <a:ext cx="8534400" cy="119538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t=1</a:t>
            </a:r>
          </a:p>
          <a:p>
            <a:pPr algn="ctr"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Lighter grey: was possible to get the reading, but less likely b/c required 1 mistake</a:t>
            </a:r>
          </a:p>
        </p:txBody>
      </p:sp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6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8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9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0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1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2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3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4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5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6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7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8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9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0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1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2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3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4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5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6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7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8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9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0" name="Line 29"/>
          <p:cNvSpPr>
            <a:spLocks noChangeShapeType="1"/>
          </p:cNvSpPr>
          <p:nvPr/>
        </p:nvSpPr>
        <p:spPr bwMode="auto">
          <a:xfrm>
            <a:off x="3300413" y="2400300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1" name="Oval 30"/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2" name="Line 31"/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3" name="Line 32"/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4" name="Line 33"/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5" name="Rectangle 34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6" name="Rectangle 35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9187" name="Rectangle 36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9188" name="Rectangle 37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1199142" name="AutoShape 38"/>
          <p:cNvSpPr>
            <a:spLocks noChangeArrowheads="1"/>
          </p:cNvSpPr>
          <p:nvPr/>
        </p:nvSpPr>
        <p:spPr bwMode="auto">
          <a:xfrm>
            <a:off x="3276600" y="2286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91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Pacman</a:t>
            </a:r>
            <a:r>
              <a:rPr lang="en-US" dirty="0"/>
              <a:t> – Sonar (P4)</a:t>
            </a:r>
          </a:p>
        </p:txBody>
      </p:sp>
      <p:pic>
        <p:nvPicPr>
          <p:cNvPr id="5" name="Picture 4" descr="Screen Shot 2014-08-21 at 7.37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11" y="1295400"/>
            <a:ext cx="6073778" cy="51073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85911" y="6507901"/>
            <a:ext cx="4400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Pacman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– Sonar – No Beliefs(L14D1)]</a:t>
            </a:r>
          </a:p>
        </p:txBody>
      </p:sp>
    </p:spTree>
    <p:extLst>
      <p:ext uri="{BB962C8B-B14F-4D97-AF65-F5344CB8AC3E}">
        <p14:creationId xmlns:p14="http://schemas.microsoft.com/office/powerpoint/2010/main" val="3465789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t=2</a:t>
            </a:r>
          </a:p>
        </p:txBody>
      </p:sp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4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5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6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7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8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9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0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1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2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3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4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5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6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7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8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9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0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1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2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3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4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5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6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7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8" name="Line 29"/>
          <p:cNvSpPr>
            <a:spLocks noChangeShapeType="1"/>
          </p:cNvSpPr>
          <p:nvPr/>
        </p:nvSpPr>
        <p:spPr bwMode="auto">
          <a:xfrm>
            <a:off x="3829050" y="2424113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9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0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1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2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3" name="Oval 34"/>
          <p:cNvSpPr>
            <a:spLocks noChangeArrowheads="1"/>
          </p:cNvSpPr>
          <p:nvPr/>
        </p:nvSpPr>
        <p:spPr bwMode="auto">
          <a:xfrm>
            <a:off x="34528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4" name="Line 35"/>
          <p:cNvSpPr>
            <a:spLocks noChangeShapeType="1"/>
          </p:cNvSpPr>
          <p:nvPr/>
        </p:nvSpPr>
        <p:spPr bwMode="auto">
          <a:xfrm flipV="1">
            <a:off x="36480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5" name="Line 36"/>
          <p:cNvSpPr>
            <a:spLocks noChangeShapeType="1"/>
          </p:cNvSpPr>
          <p:nvPr/>
        </p:nvSpPr>
        <p:spPr bwMode="auto">
          <a:xfrm>
            <a:off x="36433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6" name="Line 37"/>
          <p:cNvSpPr>
            <a:spLocks noChangeShapeType="1"/>
          </p:cNvSpPr>
          <p:nvPr/>
        </p:nvSpPr>
        <p:spPr bwMode="auto">
          <a:xfrm flipH="1">
            <a:off x="32004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1190" name="AutoShape 38"/>
          <p:cNvSpPr>
            <a:spLocks noChangeArrowheads="1"/>
          </p:cNvSpPr>
          <p:nvPr/>
        </p:nvSpPr>
        <p:spPr bwMode="auto">
          <a:xfrm>
            <a:off x="3833813" y="230505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119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t=3</a:t>
            </a: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4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5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6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7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8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9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0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1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2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3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4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5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6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7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8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9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0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1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2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3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4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5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6" name="Line 29"/>
          <p:cNvSpPr>
            <a:spLocks noChangeShapeType="1"/>
          </p:cNvSpPr>
          <p:nvPr/>
        </p:nvSpPr>
        <p:spPr bwMode="auto">
          <a:xfrm>
            <a:off x="4376738" y="2428875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7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8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79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80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81" name="Oval 34"/>
          <p:cNvSpPr>
            <a:spLocks noChangeArrowheads="1"/>
          </p:cNvSpPr>
          <p:nvPr/>
        </p:nvSpPr>
        <p:spPr bwMode="auto">
          <a:xfrm>
            <a:off x="39862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2" name="Line 35"/>
          <p:cNvSpPr>
            <a:spLocks noChangeShapeType="1"/>
          </p:cNvSpPr>
          <p:nvPr/>
        </p:nvSpPr>
        <p:spPr bwMode="auto">
          <a:xfrm flipV="1">
            <a:off x="41814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3" name="Line 36"/>
          <p:cNvSpPr>
            <a:spLocks noChangeShapeType="1"/>
          </p:cNvSpPr>
          <p:nvPr/>
        </p:nvSpPr>
        <p:spPr bwMode="auto">
          <a:xfrm>
            <a:off x="41767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4" name="Line 37"/>
          <p:cNvSpPr>
            <a:spLocks noChangeShapeType="1"/>
          </p:cNvSpPr>
          <p:nvPr/>
        </p:nvSpPr>
        <p:spPr bwMode="auto">
          <a:xfrm flipH="1">
            <a:off x="37338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3238" name="AutoShape 38"/>
          <p:cNvSpPr>
            <a:spLocks noChangeArrowheads="1"/>
          </p:cNvSpPr>
          <p:nvPr/>
        </p:nvSpPr>
        <p:spPr bwMode="auto">
          <a:xfrm>
            <a:off x="4362450" y="2309813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32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t=4</a:t>
            </a:r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1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2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3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4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5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6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7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8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9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0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1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2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3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4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5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6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7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8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9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0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1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2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3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4" name="Line 29"/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5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6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7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8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9" name="Oval 34"/>
          <p:cNvSpPr>
            <a:spLocks noChangeArrowheads="1"/>
          </p:cNvSpPr>
          <p:nvPr/>
        </p:nvSpPr>
        <p:spPr bwMode="auto">
          <a:xfrm>
            <a:off x="44958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0" name="Line 35"/>
          <p:cNvSpPr>
            <a:spLocks noChangeShapeType="1"/>
          </p:cNvSpPr>
          <p:nvPr/>
        </p:nvSpPr>
        <p:spPr bwMode="auto">
          <a:xfrm flipV="1">
            <a:off x="46910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1" name="Line 36"/>
          <p:cNvSpPr>
            <a:spLocks noChangeShapeType="1"/>
          </p:cNvSpPr>
          <p:nvPr/>
        </p:nvSpPr>
        <p:spPr bwMode="auto">
          <a:xfrm>
            <a:off x="46863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2" name="Line 37"/>
          <p:cNvSpPr>
            <a:spLocks noChangeShapeType="1"/>
          </p:cNvSpPr>
          <p:nvPr/>
        </p:nvSpPr>
        <p:spPr bwMode="auto">
          <a:xfrm flipH="1">
            <a:off x="42433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5286" name="AutoShape 38"/>
          <p:cNvSpPr>
            <a:spLocks noChangeArrowheads="1"/>
          </p:cNvSpPr>
          <p:nvPr/>
        </p:nvSpPr>
        <p:spPr bwMode="auto">
          <a:xfrm>
            <a:off x="4872038" y="2281238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528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t=5</a:t>
            </a:r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49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0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1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2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3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4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5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6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7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8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9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0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1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2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3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4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5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6" name="Rectangle 23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7" name="Rectangle 24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8" name="Rectangle 25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9" name="Rectangle 26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0" name="Rectangle 27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1" name="Line 28"/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2" name="Rectangle 29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3" name="Rectangle 30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4" name="Rectangle 31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5" name="Rectangle 32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6" name="Oval 33"/>
          <p:cNvSpPr>
            <a:spLocks noChangeArrowheads="1"/>
          </p:cNvSpPr>
          <p:nvPr/>
        </p:nvSpPr>
        <p:spPr bwMode="auto">
          <a:xfrm>
            <a:off x="50292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7" name="Line 34"/>
          <p:cNvSpPr>
            <a:spLocks noChangeShapeType="1"/>
          </p:cNvSpPr>
          <p:nvPr/>
        </p:nvSpPr>
        <p:spPr bwMode="auto">
          <a:xfrm flipV="1">
            <a:off x="52244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8" name="Line 35"/>
          <p:cNvSpPr>
            <a:spLocks noChangeShapeType="1"/>
          </p:cNvSpPr>
          <p:nvPr/>
        </p:nvSpPr>
        <p:spPr bwMode="auto">
          <a:xfrm>
            <a:off x="5219700" y="2586038"/>
            <a:ext cx="0" cy="257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9" name="Line 36"/>
          <p:cNvSpPr>
            <a:spLocks noChangeShapeType="1"/>
          </p:cNvSpPr>
          <p:nvPr/>
        </p:nvSpPr>
        <p:spPr bwMode="auto">
          <a:xfrm>
            <a:off x="5414963" y="2400300"/>
            <a:ext cx="242887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80" name="Line 37"/>
          <p:cNvSpPr>
            <a:spLocks noChangeShapeType="1"/>
          </p:cNvSpPr>
          <p:nvPr/>
        </p:nvSpPr>
        <p:spPr bwMode="auto">
          <a:xfrm flipH="1">
            <a:off x="47767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81" name="Rectangle 38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12192000" cy="1143000"/>
          </a:xfrm>
        </p:spPr>
        <p:txBody>
          <a:bodyPr/>
          <a:lstStyle/>
          <a:p>
            <a:r>
              <a:rPr lang="en-US" sz="4000" dirty="0">
                <a:latin typeface="Calibri"/>
                <a:ea typeface="ＭＳ Ｐゴシック" pitchFamily="34" charset="-128"/>
                <a:cs typeface="Calibri"/>
              </a:rPr>
              <a:t>Inference: Base Cases</a:t>
            </a:r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3733800" y="2895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3733800" y="1828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19" name="AutoShape 6"/>
          <p:cNvCxnSpPr>
            <a:cxnSpLocks noChangeShapeType="1"/>
            <a:stCxn id="18" idx="4"/>
            <a:endCxn id="17" idx="0"/>
          </p:cNvCxnSpPr>
          <p:nvPr/>
        </p:nvCxnSpPr>
        <p:spPr bwMode="auto">
          <a:xfrm>
            <a:off x="4000500" y="2376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0" name="Picture 1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4419600"/>
            <a:ext cx="15097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38"/>
          <p:cNvSpPr>
            <a:spLocks noChangeArrowheads="1"/>
          </p:cNvSpPr>
          <p:nvPr/>
        </p:nvSpPr>
        <p:spPr bwMode="auto">
          <a:xfrm>
            <a:off x="106680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22" name="AutoShape 39"/>
          <p:cNvCxnSpPr>
            <a:cxnSpLocks noChangeShapeType="1"/>
            <a:stCxn id="23" idx="6"/>
            <a:endCxn id="21" idx="2"/>
          </p:cNvCxnSpPr>
          <p:nvPr/>
        </p:nvCxnSpPr>
        <p:spPr bwMode="auto">
          <a:xfrm>
            <a:off x="10301288" y="2781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3" name="Oval 40"/>
          <p:cNvSpPr>
            <a:spLocks noChangeArrowheads="1"/>
          </p:cNvSpPr>
          <p:nvPr/>
        </p:nvSpPr>
        <p:spPr bwMode="auto">
          <a:xfrm>
            <a:off x="97536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pic>
        <p:nvPicPr>
          <p:cNvPr id="24" name="Picture 4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675" y="4419600"/>
            <a:ext cx="10461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0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181600"/>
            <a:ext cx="3027362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6088063"/>
            <a:ext cx="1857375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5638800"/>
            <a:ext cx="149701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4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7" y="5143500"/>
            <a:ext cx="2306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748338"/>
            <a:ext cx="2205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676400"/>
            <a:ext cx="2316609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2209799" cy="202050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4876800" y="4572000"/>
                <a:ext cx="190500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is a normalizing constant making prob. add up to 1.</a:t>
                </a: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4572000"/>
                <a:ext cx="1905000" cy="1477328"/>
              </a:xfrm>
              <a:prstGeom prst="rect">
                <a:avLst/>
              </a:prstGeom>
              <a:blipFill>
                <a:blip r:embed="rId18"/>
                <a:stretch>
                  <a:fillRect l="-2556" t="-2066" r="-2556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234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Passage of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97001"/>
            <a:ext cx="11404600" cy="4729164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Assume we have current belief P(X | evidence to date)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Then, after one time step passes: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Basic idea: beliefs get </a:t>
            </a:r>
            <a:r>
              <a:rPr lang="ja-JP" altLang="en-US" sz="2400" dirty="0">
                <a:latin typeface="Calibri"/>
                <a:cs typeface="Calibri"/>
              </a:rPr>
              <a:t>“</a:t>
            </a:r>
            <a:r>
              <a:rPr lang="en-US" sz="2400" dirty="0">
                <a:latin typeface="Calibri"/>
                <a:cs typeface="Calibri"/>
              </a:rPr>
              <a:t>pushed</a:t>
            </a:r>
            <a:r>
              <a:rPr lang="ja-JP" altLang="en-US" sz="2400" dirty="0">
                <a:latin typeface="Calibri"/>
                <a:cs typeface="Calibri"/>
              </a:rPr>
              <a:t>”</a:t>
            </a:r>
            <a:r>
              <a:rPr lang="en-US" sz="2400" dirty="0">
                <a:latin typeface="Calibri"/>
                <a:cs typeface="Calibri"/>
              </a:rPr>
              <a:t> through the transitions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With the </a:t>
            </a:r>
            <a:r>
              <a:rPr lang="ja-JP" altLang="en-US" sz="2000" dirty="0">
                <a:latin typeface="Calibri"/>
                <a:cs typeface="Calibri"/>
              </a:rPr>
              <a:t>“</a:t>
            </a:r>
            <a:r>
              <a:rPr lang="en-US" sz="2000" dirty="0">
                <a:latin typeface="Calibri"/>
                <a:cs typeface="Calibri"/>
              </a:rPr>
              <a:t>B</a:t>
            </a:r>
            <a:r>
              <a:rPr lang="ja-JP" altLang="en-US" sz="2000" dirty="0">
                <a:latin typeface="Calibri"/>
                <a:cs typeface="Calibri"/>
              </a:rPr>
              <a:t>”</a:t>
            </a:r>
            <a:r>
              <a:rPr lang="en-US" sz="2000" dirty="0">
                <a:latin typeface="Calibri"/>
                <a:cs typeface="Calibri"/>
              </a:rPr>
              <a:t> notation, we have to be careful about what time step t the belief is about, and what evidence it includes</a:t>
            </a:r>
          </a:p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24526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8991600" y="1585118"/>
            <a:ext cx="1901825" cy="700088"/>
            <a:chOff x="7848600" y="2362200"/>
            <a:chExt cx="758825" cy="279400"/>
          </a:xfrm>
        </p:grpSpPr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8327858" y="2362200"/>
              <a:ext cx="279567" cy="279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10" name="AutoShape 14"/>
            <p:cNvCxnSpPr>
              <a:cxnSpLocks noChangeShapeType="1"/>
              <a:stCxn id="11" idx="6"/>
              <a:endCxn id="9" idx="2"/>
            </p:cNvCxnSpPr>
            <p:nvPr/>
          </p:nvCxnSpPr>
          <p:spPr bwMode="auto">
            <a:xfrm>
              <a:off x="8135656" y="2501900"/>
              <a:ext cx="184714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Oval 15"/>
            <p:cNvSpPr>
              <a:spLocks noChangeArrowheads="1"/>
            </p:cNvSpPr>
            <p:nvPr/>
          </p:nvSpPr>
          <p:spPr bwMode="auto">
            <a:xfrm>
              <a:off x="7848600" y="2362200"/>
              <a:ext cx="279567" cy="279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</p:grp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416300"/>
            <a:ext cx="2870200" cy="681353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267201"/>
            <a:ext cx="3962400" cy="650908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50" y="5029200"/>
            <a:ext cx="3460750" cy="660764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7848600" y="4191000"/>
            <a:ext cx="365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>
                <a:latin typeface="Calibri"/>
                <a:cs typeface="Calibri"/>
              </a:rPr>
              <a:t>Or compactly: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876800"/>
            <a:ext cx="3657600" cy="610873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8" y="3422650"/>
            <a:ext cx="2010032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1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333282"/>
            <a:ext cx="7772399" cy="2524718"/>
          </a:xfrm>
          <a:prstGeom prst="rect">
            <a:avLst/>
          </a:prstGeom>
        </p:spPr>
      </p:pic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Passage of Time</a:t>
            </a:r>
          </a:p>
        </p:txBody>
      </p:sp>
      <p:sp>
        <p:nvSpPr>
          <p:cNvPr id="6451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5344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As time passes, uncertainty 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accumulates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645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1784211"/>
              </p:ext>
            </p:extLst>
          </p:nvPr>
        </p:nvGraphicFramePr>
        <p:xfrm>
          <a:off x="1127125" y="2041525"/>
          <a:ext cx="255905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57" name="Photo Editor Photo" r:id="rId4" imgW="3878916" imgH="2598645" progId="MSPhotoEd.3">
                  <p:embed/>
                </p:oleObj>
              </mc:Choice>
              <mc:Fallback>
                <p:oleObj name="Photo Editor Photo" r:id="rId4" imgW="3878916" imgH="2598645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65" t="1222" r="1474" b="1222"/>
                      <a:stretch>
                        <a:fillRect/>
                      </a:stretch>
                    </p:blipFill>
                    <p:spPr bwMode="auto">
                      <a:xfrm>
                        <a:off x="1127125" y="2041525"/>
                        <a:ext cx="255905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86357"/>
              </p:ext>
            </p:extLst>
          </p:nvPr>
        </p:nvGraphicFramePr>
        <p:xfrm>
          <a:off x="4071937" y="2041525"/>
          <a:ext cx="2568575" cy="174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58" name="Photo Editor Photo" r:id="rId6" imgW="3894157" imgH="2644369" progId="MSPhotoEd.3">
                  <p:embed/>
                </p:oleObj>
              </mc:Choice>
              <mc:Fallback>
                <p:oleObj name="Photo Editor Photo" r:id="rId6" imgW="3894157" imgH="2644369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19" t="1501" r="2078" b="2400"/>
                      <a:stretch>
                        <a:fillRect/>
                      </a:stretch>
                    </p:blipFill>
                    <p:spPr bwMode="auto">
                      <a:xfrm>
                        <a:off x="4071937" y="2041525"/>
                        <a:ext cx="2568575" cy="174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874072"/>
              </p:ext>
            </p:extLst>
          </p:nvPr>
        </p:nvGraphicFramePr>
        <p:xfrm>
          <a:off x="8078787" y="2041525"/>
          <a:ext cx="2589213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59" name="Photo Editor Photo" r:id="rId8" imgW="3924640" imgH="2659048" progId="MSPhotoEd.3">
                  <p:embed/>
                </p:oleObj>
              </mc:Choice>
              <mc:Fallback>
                <p:oleObj name="Photo Editor Photo" r:id="rId8" imgW="3924640" imgH="2659048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659" t="1492" r="2426" b="2866"/>
                      <a:stretch>
                        <a:fillRect/>
                      </a:stretch>
                    </p:blipFill>
                    <p:spPr bwMode="auto">
                      <a:xfrm>
                        <a:off x="8078787" y="2041525"/>
                        <a:ext cx="2589213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2057400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T = 1</a:t>
            </a:r>
          </a:p>
        </p:txBody>
      </p:sp>
      <p:sp>
        <p:nvSpPr>
          <p:cNvPr id="1210376" name="Text Box 8"/>
          <p:cNvSpPr txBox="1">
            <a:spLocks noChangeArrowheads="1"/>
          </p:cNvSpPr>
          <p:nvPr/>
        </p:nvSpPr>
        <p:spPr bwMode="auto">
          <a:xfrm>
            <a:off x="5029200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T = 2</a:t>
            </a:r>
          </a:p>
        </p:txBody>
      </p:sp>
      <p:sp>
        <p:nvSpPr>
          <p:cNvPr id="1210377" name="Text Box 9"/>
          <p:cNvSpPr txBox="1">
            <a:spLocks noChangeArrowheads="1"/>
          </p:cNvSpPr>
          <p:nvPr/>
        </p:nvSpPr>
        <p:spPr bwMode="auto">
          <a:xfrm>
            <a:off x="9072793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T = 5</a:t>
            </a:r>
          </a:p>
        </p:txBody>
      </p:sp>
      <p:sp>
        <p:nvSpPr>
          <p:cNvPr id="64521" name="Text Box 10"/>
          <p:cNvSpPr txBox="1">
            <a:spLocks noChangeArrowheads="1"/>
          </p:cNvSpPr>
          <p:nvPr/>
        </p:nvSpPr>
        <p:spPr bwMode="auto">
          <a:xfrm>
            <a:off x="7391400" y="1447800"/>
            <a:ext cx="525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(Transition model: ghosts usually go clockwise)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76" grpId="0"/>
      <p:bldP spid="121037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Observation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19200"/>
            <a:ext cx="11379200" cy="490696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Assume we have current belief P(X | previous evidence):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Then, after evidence comes in: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Or, compactly: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9144000" y="1143000"/>
            <a:ext cx="588962" cy="1766890"/>
            <a:chOff x="8173954" y="2209800"/>
            <a:chExt cx="284246" cy="852487"/>
          </a:xfrm>
        </p:grpSpPr>
        <p:sp>
          <p:nvSpPr>
            <p:cNvPr id="9" name="Oval 20"/>
            <p:cNvSpPr>
              <a:spLocks noChangeArrowheads="1"/>
            </p:cNvSpPr>
            <p:nvPr/>
          </p:nvSpPr>
          <p:spPr bwMode="auto">
            <a:xfrm>
              <a:off x="8173954" y="2778125"/>
              <a:ext cx="284246" cy="284162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  <p:sp>
          <p:nvSpPr>
            <p:cNvPr id="10" name="Oval 22"/>
            <p:cNvSpPr>
              <a:spLocks noChangeArrowheads="1"/>
            </p:cNvSpPr>
            <p:nvPr/>
          </p:nvSpPr>
          <p:spPr bwMode="auto">
            <a:xfrm>
              <a:off x="8173954" y="2209800"/>
              <a:ext cx="284246" cy="2841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11" name="AutoShape 23"/>
            <p:cNvCxnSpPr>
              <a:cxnSpLocks noChangeShapeType="1"/>
              <a:stCxn id="10" idx="4"/>
              <a:endCxn id="9" idx="0"/>
            </p:cNvCxnSpPr>
            <p:nvPr/>
          </p:nvCxnSpPr>
          <p:spPr bwMode="auto">
            <a:xfrm>
              <a:off x="8316077" y="2501574"/>
              <a:ext cx="0" cy="26893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219200"/>
            <a:ext cx="2209799" cy="2020506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28800"/>
            <a:ext cx="3625850" cy="367294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048000"/>
            <a:ext cx="2529703" cy="34925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48000"/>
            <a:ext cx="4464050" cy="347726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581400"/>
            <a:ext cx="3733800" cy="394069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029200"/>
            <a:ext cx="4153243" cy="34925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343400"/>
            <a:ext cx="4800600" cy="34965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172200"/>
            <a:ext cx="5029200" cy="350293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7772400" y="5410200"/>
            <a:ext cx="4572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Basic idea: beliefs “reweighted” by likelihood of evidence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Unlike passage of time, we have to renormalize</a:t>
            </a:r>
          </a:p>
          <a:p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387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Observation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397001"/>
            <a:ext cx="10795000" cy="4729164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As we get observations, beliefs get reweighted, uncertainty 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decreases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6553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3025901"/>
              </p:ext>
            </p:extLst>
          </p:nvPr>
        </p:nvGraphicFramePr>
        <p:xfrm>
          <a:off x="6553200" y="2514600"/>
          <a:ext cx="2505075" cy="169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5" name="Photo Editor Photo" r:id="rId4" imgW="3802710" imgH="2567619" progId="MSPhotoEd.3">
                  <p:embed/>
                </p:oleObj>
              </mc:Choice>
              <mc:Fallback>
                <p:oleObj name="Photo Editor Photo" r:id="rId4" imgW="3802710" imgH="256761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2514600"/>
                        <a:ext cx="2505075" cy="169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" t="905" r="2145" b="2351"/>
          <a:stretch>
            <a:fillRect/>
          </a:stretch>
        </p:blipFill>
        <p:spPr bwMode="auto">
          <a:xfrm>
            <a:off x="2994025" y="2517775"/>
            <a:ext cx="2492375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3048000" y="4335462"/>
            <a:ext cx="251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Before observation</a:t>
            </a:r>
          </a:p>
        </p:txBody>
      </p:sp>
      <p:sp>
        <p:nvSpPr>
          <p:cNvPr id="65542" name="Text Box 7"/>
          <p:cNvSpPr txBox="1">
            <a:spLocks noChangeArrowheads="1"/>
          </p:cNvSpPr>
          <p:nvPr/>
        </p:nvSpPr>
        <p:spPr bwMode="auto">
          <a:xfrm>
            <a:off x="6778625" y="4335462"/>
            <a:ext cx="251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After observation</a:t>
            </a:r>
          </a:p>
        </p:txBody>
      </p:sp>
      <p:pic>
        <p:nvPicPr>
          <p:cNvPr id="65543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5257800"/>
            <a:ext cx="2765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4058769"/>
            <a:ext cx="2436812" cy="25218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3" y="4114800"/>
            <a:ext cx="2561219" cy="252471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9982200" cy="11430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Weather HMM</a:t>
            </a:r>
          </a:p>
        </p:txBody>
      </p:sp>
      <p:cxnSp>
        <p:nvCxnSpPr>
          <p:cNvPr id="11" name="Straight Arrow Connector 10"/>
          <p:cNvCxnSpPr>
            <a:endCxn id="52" idx="2"/>
          </p:cNvCxnSpPr>
          <p:nvPr/>
        </p:nvCxnSpPr>
        <p:spPr>
          <a:xfrm>
            <a:off x="2133600" y="4327525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897914"/>
              </p:ext>
            </p:extLst>
          </p:nvPr>
        </p:nvGraphicFramePr>
        <p:xfrm>
          <a:off x="7543800" y="4251325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1" name="Straight Arrow Connector 30"/>
          <p:cNvCxnSpPr/>
          <p:nvPr/>
        </p:nvCxnSpPr>
        <p:spPr>
          <a:xfrm>
            <a:off x="3657600" y="4716463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53" idx="2"/>
          </p:cNvCxnSpPr>
          <p:nvPr/>
        </p:nvCxnSpPr>
        <p:spPr>
          <a:xfrm flipV="1">
            <a:off x="4419600" y="4327525"/>
            <a:ext cx="533400" cy="7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943600" y="4724401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801442"/>
              </p:ext>
            </p:extLst>
          </p:nvPr>
        </p:nvGraphicFramePr>
        <p:xfrm>
          <a:off x="9906000" y="4251325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" name="Oval 48"/>
          <p:cNvSpPr/>
          <p:nvPr/>
        </p:nvSpPr>
        <p:spPr>
          <a:xfrm>
            <a:off x="2667000" y="5241925"/>
            <a:ext cx="1981200" cy="76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0" name="Oval 49"/>
          <p:cNvSpPr/>
          <p:nvPr/>
        </p:nvSpPr>
        <p:spPr>
          <a:xfrm>
            <a:off x="4953000" y="5241925"/>
            <a:ext cx="1981200" cy="762000"/>
          </a:xfrm>
          <a:prstGeom prst="ellipse">
            <a:avLst/>
          </a:prstGeom>
          <a:solidFill>
            <a:srgbClr val="BFBFB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1" name="Oval 50"/>
          <p:cNvSpPr/>
          <p:nvPr/>
        </p:nvSpPr>
        <p:spPr>
          <a:xfrm>
            <a:off x="381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52" name="Oval 51"/>
          <p:cNvSpPr/>
          <p:nvPr/>
        </p:nvSpPr>
        <p:spPr>
          <a:xfrm>
            <a:off x="2667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3" name="Oval 52"/>
          <p:cNvSpPr/>
          <p:nvPr/>
        </p:nvSpPr>
        <p:spPr>
          <a:xfrm>
            <a:off x="4953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2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78" y="63500"/>
            <a:ext cx="2621611" cy="890016"/>
          </a:xfrm>
          <a:prstGeom prst="rect">
            <a:avLst/>
          </a:prstGeom>
        </p:spPr>
      </p:pic>
      <p:cxnSp>
        <p:nvCxnSpPr>
          <p:cNvPr id="58" name="Straight Arrow Connector 57"/>
          <p:cNvCxnSpPr/>
          <p:nvPr/>
        </p:nvCxnSpPr>
        <p:spPr>
          <a:xfrm>
            <a:off x="6934200" y="4327525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000" y="2895600"/>
            <a:ext cx="1165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B(+r) = 0.5</a:t>
            </a:r>
          </a:p>
          <a:p>
            <a:r>
              <a:rPr lang="en-US" dirty="0">
                <a:latin typeface="Calibri"/>
                <a:cs typeface="Calibri"/>
              </a:rPr>
              <a:t>B(-r)  = 0.5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55405" y="1828800"/>
            <a:ext cx="1222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B’(+r) = 0.5</a:t>
            </a:r>
          </a:p>
          <a:p>
            <a:r>
              <a:rPr lang="en-US" dirty="0">
                <a:latin typeface="Calibri"/>
                <a:cs typeface="Calibri"/>
              </a:rPr>
              <a:t>B’(-r)  = 0.5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48000" y="2858869"/>
            <a:ext cx="13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B(+r) = 0.818</a:t>
            </a:r>
          </a:p>
          <a:p>
            <a:r>
              <a:rPr lang="en-US" dirty="0">
                <a:latin typeface="Calibri"/>
                <a:cs typeface="Calibri"/>
              </a:rPr>
              <a:t>B(-r)  = 0.182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65205" y="1828800"/>
            <a:ext cx="1456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B’(+r) = 0.627</a:t>
            </a:r>
          </a:p>
          <a:p>
            <a:r>
              <a:rPr lang="en-US" dirty="0">
                <a:latin typeface="Calibri"/>
                <a:cs typeface="Calibri"/>
              </a:rPr>
              <a:t>B’(-r)  = 0.373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57800" y="2895600"/>
            <a:ext cx="13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B(+r) = 0.883</a:t>
            </a:r>
          </a:p>
          <a:p>
            <a:r>
              <a:rPr lang="en-US" dirty="0">
                <a:latin typeface="Calibri"/>
                <a:cs typeface="Calibri"/>
              </a:rPr>
              <a:t>B(-r)  = 0.117</a:t>
            </a:r>
          </a:p>
        </p:txBody>
      </p:sp>
      <p:cxnSp>
        <p:nvCxnSpPr>
          <p:cNvPr id="32" name="Straight Arrow Connector 31"/>
          <p:cNvCxnSpPr>
            <a:stCxn id="3" idx="3"/>
            <a:endCxn id="27" idx="1"/>
          </p:cNvCxnSpPr>
          <p:nvPr/>
        </p:nvCxnSpPr>
        <p:spPr>
          <a:xfrm flipV="1">
            <a:off x="1927140" y="2151966"/>
            <a:ext cx="1128265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8" idx="0"/>
          </p:cNvCxnSpPr>
          <p:nvPr/>
        </p:nvCxnSpPr>
        <p:spPr>
          <a:xfrm flipH="1">
            <a:off x="3747564" y="2514600"/>
            <a:ext cx="62436" cy="3442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019800" y="2514600"/>
            <a:ext cx="10376" cy="3442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8" idx="3"/>
            <a:endCxn id="29" idx="1"/>
          </p:cNvCxnSpPr>
          <p:nvPr/>
        </p:nvCxnSpPr>
        <p:spPr>
          <a:xfrm flipV="1">
            <a:off x="4447128" y="2151966"/>
            <a:ext cx="818077" cy="10300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80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Pacman</a:t>
            </a:r>
            <a:r>
              <a:rPr lang="en-US" dirty="0"/>
              <a:t> – Sonar (no beliefs)</a:t>
            </a:r>
          </a:p>
        </p:txBody>
      </p:sp>
      <p:pic>
        <p:nvPicPr>
          <p:cNvPr id="5" name="Pacman sonar (P4) -- no belie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1"/>
            <a:ext cx="8305800" cy="519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6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The Forward Algorithm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219200"/>
            <a:ext cx="84582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 are given evidence at each time and want to know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 can derive the following updates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121651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00475"/>
            <a:ext cx="31543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3260725"/>
            <a:ext cx="346868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6518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4632325"/>
            <a:ext cx="57816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651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5470525"/>
            <a:ext cx="584041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10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1905000"/>
            <a:ext cx="28225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AutoShape 11"/>
          <p:cNvSpPr>
            <a:spLocks noChangeArrowheads="1"/>
          </p:cNvSpPr>
          <p:nvPr/>
        </p:nvSpPr>
        <p:spPr bwMode="auto">
          <a:xfrm>
            <a:off x="8305800" y="2819400"/>
            <a:ext cx="3581400" cy="990600"/>
          </a:xfrm>
          <a:prstGeom prst="wedgeRectCallout">
            <a:avLst>
              <a:gd name="adj1" fmla="val -146411"/>
              <a:gd name="adj2" fmla="val 106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dirty="0">
                <a:latin typeface="Calibri"/>
                <a:cs typeface="Calibri"/>
              </a:rPr>
              <a:t>We can normalize as we go if we want to have P(</a:t>
            </a:r>
            <a:r>
              <a:rPr lang="en-US" dirty="0" err="1">
                <a:latin typeface="Calibri"/>
                <a:cs typeface="Calibri"/>
              </a:rPr>
              <a:t>x|e</a:t>
            </a:r>
            <a:r>
              <a:rPr lang="en-US" dirty="0">
                <a:latin typeface="Calibri"/>
                <a:cs typeface="Calibri"/>
              </a:rPr>
              <a:t>) at each time step, or just once at the end…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Online Belief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Every time step, we start with current P(X | evidence)</a:t>
            </a:r>
          </a:p>
          <a:p>
            <a:r>
              <a:rPr lang="en-US" sz="2400" dirty="0">
                <a:latin typeface="Calibri"/>
                <a:cs typeface="Calibri"/>
              </a:rPr>
              <a:t>We update for time: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We update for evidence: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The forward algorithm does both at once (and </a:t>
            </a:r>
            <a:r>
              <a:rPr lang="en-US" sz="2400" dirty="0" err="1">
                <a:latin typeface="Calibri"/>
                <a:cs typeface="Calibri"/>
              </a:rPr>
              <a:t>doesn</a:t>
            </a:r>
            <a:r>
              <a:rPr lang="ja-JP" altLang="en-US" sz="2400" dirty="0">
                <a:latin typeface="Calibri"/>
                <a:cs typeface="Calibri"/>
              </a:rPr>
              <a:t>’</a:t>
            </a:r>
            <a:r>
              <a:rPr lang="en-US" sz="2400" dirty="0">
                <a:latin typeface="Calibri"/>
                <a:cs typeface="Calibri"/>
              </a:rPr>
              <a:t>t normalize)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1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40025"/>
            <a:ext cx="66294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945062"/>
            <a:ext cx="511492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8991600" y="2338607"/>
            <a:ext cx="2133600" cy="785593"/>
            <a:chOff x="4800" y="1056"/>
            <a:chExt cx="912" cy="336"/>
          </a:xfrm>
        </p:grpSpPr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5376" y="1056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9" name="AutoShape 14"/>
            <p:cNvCxnSpPr>
              <a:cxnSpLocks noChangeShapeType="1"/>
              <a:stCxn id="10" idx="6"/>
              <a:endCxn id="8" idx="2"/>
            </p:cNvCxnSpPr>
            <p:nvPr/>
          </p:nvCxnSpPr>
          <p:spPr bwMode="auto">
            <a:xfrm>
              <a:off x="5145" y="1224"/>
              <a:ext cx="222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Oval 15"/>
            <p:cNvSpPr>
              <a:spLocks noChangeArrowheads="1"/>
            </p:cNvSpPr>
            <p:nvPr/>
          </p:nvSpPr>
          <p:spPr bwMode="auto">
            <a:xfrm>
              <a:off x="4800" y="1056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</p:grpSp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9525000" y="3657600"/>
            <a:ext cx="762000" cy="2285997"/>
            <a:chOff x="5256" y="2199"/>
            <a:chExt cx="336" cy="1008"/>
          </a:xfrm>
        </p:grpSpPr>
        <p:sp>
          <p:nvSpPr>
            <p:cNvPr id="12" name="Oval 18"/>
            <p:cNvSpPr>
              <a:spLocks noChangeArrowheads="1"/>
            </p:cNvSpPr>
            <p:nvPr/>
          </p:nvSpPr>
          <p:spPr bwMode="auto">
            <a:xfrm>
              <a:off x="5256" y="2199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  <p:cxnSp>
          <p:nvCxnSpPr>
            <p:cNvPr id="13" name="AutoShape 19"/>
            <p:cNvCxnSpPr>
              <a:cxnSpLocks noChangeShapeType="1"/>
              <a:stCxn id="12" idx="4"/>
              <a:endCxn id="14" idx="0"/>
            </p:cNvCxnSpPr>
            <p:nvPr/>
          </p:nvCxnSpPr>
          <p:spPr bwMode="auto">
            <a:xfrm>
              <a:off x="5424" y="2544"/>
              <a:ext cx="0" cy="31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Oval 24"/>
            <p:cNvSpPr>
              <a:spLocks noChangeArrowheads="1"/>
            </p:cNvSpPr>
            <p:nvPr/>
          </p:nvSpPr>
          <p:spPr bwMode="auto">
            <a:xfrm>
              <a:off x="5256" y="2871"/>
              <a:ext cx="336" cy="33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1023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Pacman</a:t>
            </a:r>
            <a:r>
              <a:rPr lang="en-US" dirty="0"/>
              <a:t> – Sonar (P4)</a:t>
            </a:r>
          </a:p>
        </p:txBody>
      </p:sp>
      <p:pic>
        <p:nvPicPr>
          <p:cNvPr id="5" name="Picture 4" descr="Screen Shot 2014-08-21 at 7.49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058" y="1276007"/>
            <a:ext cx="6297884" cy="5277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85911" y="6507901"/>
            <a:ext cx="4400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Pacman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– Sonar – No Beliefs(L14D1)]</a:t>
            </a:r>
          </a:p>
        </p:txBody>
      </p:sp>
    </p:spTree>
    <p:extLst>
      <p:ext uri="{BB962C8B-B14F-4D97-AF65-F5344CB8AC3E}">
        <p14:creationId xmlns:p14="http://schemas.microsoft.com/office/powerpoint/2010/main" val="22350255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Pacman</a:t>
            </a:r>
            <a:r>
              <a:rPr lang="en-US" dirty="0"/>
              <a:t> – Sonar (with beliefs)</a:t>
            </a:r>
          </a:p>
        </p:txBody>
      </p:sp>
      <p:pic>
        <p:nvPicPr>
          <p:cNvPr id="5" name="Pacman sonar (P4) -- with belie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2192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7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Next Time: Particle Filtering and Applications of HMMs</a:t>
            </a:r>
          </a:p>
        </p:txBody>
      </p:sp>
    </p:spTree>
    <p:extLst>
      <p:ext uri="{BB962C8B-B14F-4D97-AF65-F5344CB8AC3E}">
        <p14:creationId xmlns:p14="http://schemas.microsoft.com/office/powerpoint/2010/main" val="546667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Probability Recap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304799" y="1600200"/>
            <a:ext cx="11201401" cy="4525963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/>
              <a:t>Conditional probability</a:t>
            </a:r>
          </a:p>
          <a:p>
            <a:pPr lvl="2">
              <a:buFont typeface="Wingdings" charset="0"/>
              <a:buChar char="§"/>
              <a:defRPr/>
            </a:pPr>
            <a:endParaRPr lang="en-US" sz="2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Product rule</a:t>
            </a:r>
          </a:p>
          <a:p>
            <a:pPr lvl="2">
              <a:buFont typeface="Wingdings" charset="0"/>
              <a:buChar char="§"/>
              <a:defRPr/>
            </a:pPr>
            <a:endParaRPr lang="en-US" sz="2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Chain rule </a:t>
            </a:r>
            <a:endParaRPr lang="en-US" sz="2400" dirty="0"/>
          </a:p>
          <a:p>
            <a:pPr marL="0" indent="0">
              <a:buFont typeface="Wingdings" charset="0"/>
              <a:buNone/>
              <a:defRPr/>
            </a:pPr>
            <a:endParaRPr lang="en-US" sz="1600" dirty="0"/>
          </a:p>
          <a:p>
            <a:pPr marL="0" indent="0">
              <a:buFont typeface="Wingdings" charset="0"/>
              <a:buNone/>
              <a:defRPr/>
            </a:pPr>
            <a:endParaRPr lang="en-US" sz="1600" dirty="0"/>
          </a:p>
          <a:p>
            <a:pPr marL="0" indent="0">
              <a:buFont typeface="Wingdings" charset="0"/>
              <a:buNone/>
              <a:defRPr/>
            </a:pPr>
            <a:endParaRPr lang="en-US" sz="16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X, Y independent if and only if:</a:t>
            </a:r>
          </a:p>
          <a:p>
            <a:pPr lvl="4">
              <a:buFont typeface="Wingdings" charset="0"/>
              <a:buChar char="§"/>
              <a:defRPr/>
            </a:pPr>
            <a:endParaRPr lang="en-US" sz="16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X and Y are conditionally independent given Z if and only if:</a:t>
            </a:r>
            <a:endParaRPr lang="en-US" dirty="0"/>
          </a:p>
          <a:p>
            <a:pPr>
              <a:buFont typeface="Wingdings" charset="0"/>
              <a:buChar char="§"/>
              <a:defRPr/>
            </a:pPr>
            <a:endParaRPr lang="en-US" dirty="0"/>
          </a:p>
        </p:txBody>
      </p:sp>
      <p:pic>
        <p:nvPicPr>
          <p:cNvPr id="17412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24479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6" y="2570706"/>
            <a:ext cx="31035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867520"/>
            <a:ext cx="37957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25" y="6172200"/>
            <a:ext cx="48418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803900"/>
            <a:ext cx="1401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6737" y="3505200"/>
            <a:ext cx="6646512" cy="9705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1205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Hidden Markov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19200"/>
            <a:ext cx="5954245" cy="539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82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Hidden Markov Models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Markov chains not so useful for most agents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Need observations to update your beliefs</a:t>
            </a:r>
          </a:p>
          <a:p>
            <a:pPr lvl="1">
              <a:lnSpc>
                <a:spcPct val="9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Hidden Markov models (HMMs)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Underlying Markov chain over states X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You observe outputs (effects) at each time step</a:t>
            </a:r>
          </a:p>
        </p:txBody>
      </p:sp>
      <p:sp>
        <p:nvSpPr>
          <p:cNvPr id="36867" name="Oval 4"/>
          <p:cNvSpPr>
            <a:spLocks noChangeArrowheads="1"/>
          </p:cNvSpPr>
          <p:nvPr/>
        </p:nvSpPr>
        <p:spPr bwMode="auto">
          <a:xfrm>
            <a:off x="5943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36868" name="AutoShape 5"/>
          <p:cNvCxnSpPr>
            <a:cxnSpLocks noChangeShapeType="1"/>
            <a:stCxn id="36867" idx="4"/>
            <a:endCxn id="36883" idx="0"/>
          </p:cNvCxnSpPr>
          <p:nvPr/>
        </p:nvCxnSpPr>
        <p:spPr bwMode="auto">
          <a:xfrm>
            <a:off x="62103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869" name="Oval 6"/>
          <p:cNvSpPr>
            <a:spLocks noChangeArrowheads="1"/>
          </p:cNvSpPr>
          <p:nvPr/>
        </p:nvSpPr>
        <p:spPr bwMode="auto">
          <a:xfrm>
            <a:off x="25908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36870" name="AutoShape 7"/>
          <p:cNvCxnSpPr>
            <a:cxnSpLocks noChangeShapeType="1"/>
            <a:stCxn id="36869" idx="4"/>
            <a:endCxn id="36880" idx="0"/>
          </p:cNvCxnSpPr>
          <p:nvPr/>
        </p:nvCxnSpPr>
        <p:spPr bwMode="auto">
          <a:xfrm>
            <a:off x="28575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871" name="Oval 8"/>
          <p:cNvSpPr>
            <a:spLocks noChangeArrowheads="1"/>
          </p:cNvSpPr>
          <p:nvPr/>
        </p:nvSpPr>
        <p:spPr bwMode="auto">
          <a:xfrm>
            <a:off x="16764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36872" name="AutoShape 9"/>
          <p:cNvCxnSpPr>
            <a:cxnSpLocks noChangeShapeType="1"/>
            <a:stCxn id="36873" idx="6"/>
            <a:endCxn id="36869" idx="2"/>
          </p:cNvCxnSpPr>
          <p:nvPr/>
        </p:nvCxnSpPr>
        <p:spPr bwMode="auto">
          <a:xfrm>
            <a:off x="2224088" y="45339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873" name="Oval 10"/>
          <p:cNvSpPr>
            <a:spLocks noChangeArrowheads="1"/>
          </p:cNvSpPr>
          <p:nvPr/>
        </p:nvSpPr>
        <p:spPr bwMode="auto">
          <a:xfrm>
            <a:off x="16764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36874" name="AutoShape 11"/>
          <p:cNvCxnSpPr>
            <a:cxnSpLocks noChangeShapeType="1"/>
            <a:stCxn id="36873" idx="4"/>
            <a:endCxn id="36871" idx="0"/>
          </p:cNvCxnSpPr>
          <p:nvPr/>
        </p:nvCxnSpPr>
        <p:spPr bwMode="auto">
          <a:xfrm>
            <a:off x="19431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875" name="Oval 12"/>
          <p:cNvSpPr>
            <a:spLocks noChangeArrowheads="1"/>
          </p:cNvSpPr>
          <p:nvPr/>
        </p:nvSpPr>
        <p:spPr bwMode="auto">
          <a:xfrm>
            <a:off x="35052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cxnSp>
        <p:nvCxnSpPr>
          <p:cNvPr id="36876" name="AutoShape 13"/>
          <p:cNvCxnSpPr>
            <a:cxnSpLocks noChangeShapeType="1"/>
            <a:stCxn id="36875" idx="6"/>
            <a:endCxn id="36878" idx="2"/>
          </p:cNvCxnSpPr>
          <p:nvPr/>
        </p:nvCxnSpPr>
        <p:spPr bwMode="auto">
          <a:xfrm>
            <a:off x="4052888" y="45339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6877" name="AutoShape 14"/>
          <p:cNvCxnSpPr>
            <a:cxnSpLocks noChangeShapeType="1"/>
            <a:stCxn id="36869" idx="6"/>
            <a:endCxn id="36875" idx="2"/>
          </p:cNvCxnSpPr>
          <p:nvPr/>
        </p:nvCxnSpPr>
        <p:spPr bwMode="auto">
          <a:xfrm>
            <a:off x="3138488" y="45339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878" name="Oval 15"/>
          <p:cNvSpPr>
            <a:spLocks noChangeArrowheads="1"/>
          </p:cNvSpPr>
          <p:nvPr/>
        </p:nvSpPr>
        <p:spPr bwMode="auto">
          <a:xfrm>
            <a:off x="4419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cxnSp>
        <p:nvCxnSpPr>
          <p:cNvPr id="36879" name="AutoShape 16"/>
          <p:cNvCxnSpPr>
            <a:cxnSpLocks noChangeShapeType="1"/>
            <a:stCxn id="36878" idx="6"/>
            <a:endCxn id="36867" idx="2"/>
          </p:cNvCxnSpPr>
          <p:nvPr/>
        </p:nvCxnSpPr>
        <p:spPr bwMode="auto">
          <a:xfrm>
            <a:off x="4967288" y="45339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880" name="Oval 17"/>
          <p:cNvSpPr>
            <a:spLocks noChangeArrowheads="1"/>
          </p:cNvSpPr>
          <p:nvPr/>
        </p:nvSpPr>
        <p:spPr bwMode="auto">
          <a:xfrm>
            <a:off x="25908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Calibri"/>
                <a:cs typeface="Calibri"/>
              </a:rPr>
              <a:t>E</a:t>
            </a:r>
            <a:r>
              <a:rPr lang="en-US" sz="2400" baseline="-25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36881" name="Oval 18"/>
          <p:cNvSpPr>
            <a:spLocks noChangeArrowheads="1"/>
          </p:cNvSpPr>
          <p:nvPr/>
        </p:nvSpPr>
        <p:spPr bwMode="auto">
          <a:xfrm>
            <a:off x="35052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sp>
        <p:nvSpPr>
          <p:cNvPr id="36882" name="Oval 19"/>
          <p:cNvSpPr>
            <a:spLocks noChangeArrowheads="1"/>
          </p:cNvSpPr>
          <p:nvPr/>
        </p:nvSpPr>
        <p:spPr bwMode="auto">
          <a:xfrm>
            <a:off x="44196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sp>
        <p:nvSpPr>
          <p:cNvPr id="36883" name="Oval 20"/>
          <p:cNvSpPr>
            <a:spLocks noChangeArrowheads="1"/>
          </p:cNvSpPr>
          <p:nvPr/>
        </p:nvSpPr>
        <p:spPr bwMode="auto">
          <a:xfrm>
            <a:off x="5943600" y="5334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36884" name="AutoShape 21"/>
          <p:cNvCxnSpPr>
            <a:cxnSpLocks noChangeShapeType="1"/>
            <a:stCxn id="36875" idx="4"/>
            <a:endCxn id="36881" idx="0"/>
          </p:cNvCxnSpPr>
          <p:nvPr/>
        </p:nvCxnSpPr>
        <p:spPr bwMode="auto">
          <a:xfrm>
            <a:off x="37719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6885" name="AutoShape 22"/>
          <p:cNvCxnSpPr>
            <a:cxnSpLocks noChangeShapeType="1"/>
            <a:stCxn id="36878" idx="4"/>
            <a:endCxn id="36882" idx="0"/>
          </p:cNvCxnSpPr>
          <p:nvPr/>
        </p:nvCxnSpPr>
        <p:spPr bwMode="auto">
          <a:xfrm>
            <a:off x="46863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524000"/>
            <a:ext cx="5107669" cy="463018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Weather HMM</a:t>
            </a:r>
          </a:p>
        </p:txBody>
      </p:sp>
      <p:cxnSp>
        <p:nvCxnSpPr>
          <p:cNvPr id="11" name="Straight Arrow Connector 10"/>
          <p:cNvCxnSpPr>
            <a:endCxn id="52" idx="2"/>
          </p:cNvCxnSpPr>
          <p:nvPr/>
        </p:nvCxnSpPr>
        <p:spPr>
          <a:xfrm>
            <a:off x="3124200" y="20574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145659"/>
              </p:ext>
            </p:extLst>
          </p:nvPr>
        </p:nvGraphicFramePr>
        <p:xfrm>
          <a:off x="7467600" y="4572000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" name="Oval 24"/>
          <p:cNvSpPr/>
          <p:nvPr/>
        </p:nvSpPr>
        <p:spPr>
          <a:xfrm>
            <a:off x="1371600" y="2941638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t-1</a:t>
            </a:r>
          </a:p>
        </p:txBody>
      </p:sp>
      <p:cxnSp>
        <p:nvCxnSpPr>
          <p:cNvPr id="26" name="Straight Arrow Connector 25"/>
          <p:cNvCxnSpPr>
            <a:endCxn id="25" idx="0"/>
          </p:cNvCxnSpPr>
          <p:nvPr/>
        </p:nvCxnSpPr>
        <p:spPr>
          <a:xfrm>
            <a:off x="2362200" y="2438400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648200" y="2446338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53" idx="2"/>
          </p:cNvCxnSpPr>
          <p:nvPr/>
        </p:nvCxnSpPr>
        <p:spPr>
          <a:xfrm flipV="1">
            <a:off x="5410200" y="2057400"/>
            <a:ext cx="533400" cy="7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934200" y="2454276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919275"/>
              </p:ext>
            </p:extLst>
          </p:nvPr>
        </p:nvGraphicFramePr>
        <p:xfrm>
          <a:off x="9829800" y="4572000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" name="Oval 48"/>
          <p:cNvSpPr/>
          <p:nvPr/>
        </p:nvSpPr>
        <p:spPr>
          <a:xfrm>
            <a:off x="3657600" y="29718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err="1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 err="1">
                <a:solidFill>
                  <a:srgbClr val="333399"/>
                </a:solidFill>
                <a:latin typeface="Calibri"/>
                <a:cs typeface="Calibri"/>
              </a:rPr>
              <a:t>t</a:t>
            </a:r>
            <a:endParaRPr lang="en-US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943600" y="29718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t+1</a:t>
            </a:r>
          </a:p>
        </p:txBody>
      </p:sp>
      <p:sp>
        <p:nvSpPr>
          <p:cNvPr id="51" name="Oval 50"/>
          <p:cNvSpPr/>
          <p:nvPr/>
        </p:nvSpPr>
        <p:spPr>
          <a:xfrm>
            <a:off x="1371600" y="16764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t-1</a:t>
            </a:r>
          </a:p>
        </p:txBody>
      </p:sp>
      <p:sp>
        <p:nvSpPr>
          <p:cNvPr id="52" name="Oval 51"/>
          <p:cNvSpPr/>
          <p:nvPr/>
        </p:nvSpPr>
        <p:spPr>
          <a:xfrm>
            <a:off x="3657600" y="16764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err="1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 err="1">
                <a:solidFill>
                  <a:srgbClr val="333399"/>
                </a:solidFill>
                <a:latin typeface="Calibri"/>
                <a:cs typeface="Calibri"/>
              </a:rPr>
              <a:t>t</a:t>
            </a:r>
            <a:endParaRPr lang="en-US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5943600" y="16764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t+1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990600" y="2057400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7924800" y="2057400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4572000"/>
            <a:ext cx="8229600" cy="16303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An HMM is defined by: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Initial distribution: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Transitions: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Emissions:</a:t>
            </a:r>
          </a:p>
        </p:txBody>
      </p:sp>
      <p:pic>
        <p:nvPicPr>
          <p:cNvPr id="62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79" y="5135562"/>
            <a:ext cx="896021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93" y="5549526"/>
            <a:ext cx="1905907" cy="348035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49" y="5967412"/>
            <a:ext cx="1479551" cy="334092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295400"/>
            <a:ext cx="1600200" cy="292210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514600"/>
            <a:ext cx="1250951" cy="28247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178" y="1600200"/>
            <a:ext cx="2621611" cy="8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9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1301"/>
            <a:ext cx="12192000" cy="1143000"/>
          </a:xfrm>
        </p:spPr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Example: Ghostbusters HMM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257800" cy="4525963"/>
          </a:xfrm>
        </p:spPr>
        <p:txBody>
          <a:bodyPr/>
          <a:lstStyle/>
          <a:p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P(X</a:t>
            </a:r>
            <a:r>
              <a:rPr lang="en-US" sz="2000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) = uniform</a:t>
            </a:r>
          </a:p>
          <a:p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P(X|X</a:t>
            </a:r>
            <a:r>
              <a:rPr lang="ja-JP" altLang="en-US" sz="20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) = usually move clockwise, but sometimes move in a random direction or stay in place</a:t>
            </a:r>
          </a:p>
          <a:p>
            <a:endParaRPr lang="en-US" altLang="ja-JP" sz="20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P(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R</a:t>
            </a:r>
            <a:r>
              <a:rPr lang="en-US" sz="2000" baseline="-25000" dirty="0" err="1">
                <a:latin typeface="Calibri"/>
                <a:ea typeface="ＭＳ Ｐゴシック" pitchFamily="34" charset="-128"/>
                <a:cs typeface="Calibri"/>
              </a:rPr>
              <a:t>ij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|X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) = same sensor model as before:</a:t>
            </a:r>
            <a:br>
              <a:rPr lang="en-US" sz="2000" dirty="0">
                <a:latin typeface="Calibri"/>
                <a:ea typeface="ＭＳ Ｐゴシック" pitchFamily="34" charset="-128"/>
                <a:cs typeface="Calibri"/>
              </a:rPr>
            </a:b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red means close, green means far away.</a:t>
            </a:r>
          </a:p>
        </p:txBody>
      </p:sp>
      <p:grpSp>
        <p:nvGrpSpPr>
          <p:cNvPr id="39939" name="Group 37"/>
          <p:cNvGrpSpPr>
            <a:grpSpLocks/>
          </p:cNvGrpSpPr>
          <p:nvPr/>
        </p:nvGrpSpPr>
        <p:grpSpPr bwMode="auto">
          <a:xfrm>
            <a:off x="9732962" y="1524000"/>
            <a:ext cx="1447800" cy="1524000"/>
            <a:chOff x="3984" y="1056"/>
            <a:chExt cx="1296" cy="1296"/>
          </a:xfrm>
        </p:grpSpPr>
        <p:sp>
          <p:nvSpPr>
            <p:cNvPr id="39973" name="Rectangle 38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4" name="Rectangle 39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5" name="Rectangle 40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6" name="Rectangle 41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7" name="Rectangle 42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8" name="Rectangle 43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9" name="Rectangle 44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80" name="Rectangle 45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81" name="Rectangle 46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</p:grpSp>
      <p:sp>
        <p:nvSpPr>
          <p:cNvPr id="39940" name="Rectangle 48"/>
          <p:cNvSpPr>
            <a:spLocks noChangeArrowheads="1"/>
          </p:cNvSpPr>
          <p:nvPr/>
        </p:nvSpPr>
        <p:spPr bwMode="auto">
          <a:xfrm>
            <a:off x="10113962" y="3124200"/>
            <a:ext cx="6417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Calibri"/>
                <a:cs typeface="Calibri"/>
              </a:rPr>
              <a:t>P(X</a:t>
            </a:r>
            <a:r>
              <a:rPr lang="en-US" baseline="-25000">
                <a:solidFill>
                  <a:schemeClr val="accent2"/>
                </a:solidFill>
                <a:latin typeface="Calibri"/>
                <a:cs typeface="Calibri"/>
              </a:rPr>
              <a:t>1</a:t>
            </a:r>
            <a:r>
              <a:rPr lang="en-US">
                <a:solidFill>
                  <a:schemeClr val="accent2"/>
                </a:solidFill>
                <a:latin typeface="Calibri"/>
                <a:cs typeface="Calibri"/>
              </a:rPr>
              <a:t>)</a:t>
            </a:r>
          </a:p>
        </p:txBody>
      </p:sp>
      <p:sp>
        <p:nvSpPr>
          <p:cNvPr id="39941" name="Rectangle 49"/>
          <p:cNvSpPr>
            <a:spLocks noChangeArrowheads="1"/>
          </p:cNvSpPr>
          <p:nvPr/>
        </p:nvSpPr>
        <p:spPr bwMode="auto">
          <a:xfrm>
            <a:off x="9656762" y="5486400"/>
            <a:ext cx="15417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Calibri"/>
                <a:cs typeface="Calibri"/>
              </a:rPr>
              <a:t>P(X|X</a:t>
            </a:r>
            <a:r>
              <a:rPr lang="ja-JP" altLang="en-US">
                <a:solidFill>
                  <a:schemeClr val="accent2"/>
                </a:solidFill>
                <a:latin typeface="Calibri"/>
                <a:cs typeface="Calibri"/>
              </a:rPr>
              <a:t>’</a:t>
            </a:r>
            <a:r>
              <a:rPr lang="en-US" altLang="ja-JP">
                <a:solidFill>
                  <a:schemeClr val="accent2"/>
                </a:solidFill>
                <a:latin typeface="Calibri"/>
                <a:cs typeface="Calibri"/>
              </a:rPr>
              <a:t>=&lt;1,2&gt;)</a:t>
            </a:r>
            <a:endParaRPr lang="en-US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pSp>
        <p:nvGrpSpPr>
          <p:cNvPr id="39942" name="Group 50"/>
          <p:cNvGrpSpPr>
            <a:grpSpLocks/>
          </p:cNvGrpSpPr>
          <p:nvPr/>
        </p:nvGrpSpPr>
        <p:grpSpPr bwMode="auto">
          <a:xfrm>
            <a:off x="9732962" y="3810000"/>
            <a:ext cx="1447800" cy="1524000"/>
            <a:chOff x="3984" y="1056"/>
            <a:chExt cx="1296" cy="1296"/>
          </a:xfrm>
        </p:grpSpPr>
        <p:sp>
          <p:nvSpPr>
            <p:cNvPr id="39964" name="Rectangle 51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1/6</a:t>
              </a:r>
            </a:p>
          </p:txBody>
        </p:sp>
        <p:sp>
          <p:nvSpPr>
            <p:cNvPr id="39965" name="Rectangle 52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1/6</a:t>
              </a:r>
            </a:p>
          </p:txBody>
        </p:sp>
        <p:sp>
          <p:nvSpPr>
            <p:cNvPr id="39966" name="Rectangle 53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39967" name="Rectangle 54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1/6</a:t>
              </a:r>
            </a:p>
          </p:txBody>
        </p:sp>
        <p:sp>
          <p:nvSpPr>
            <p:cNvPr id="39968" name="Rectangle 55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1/2</a:t>
              </a:r>
            </a:p>
          </p:txBody>
        </p:sp>
        <p:sp>
          <p:nvSpPr>
            <p:cNvPr id="39969" name="Rectangle 56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39970" name="Rectangle 57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39971" name="Rectangle 58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39972" name="Rectangle 59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</p:grpSp>
      <p:sp>
        <p:nvSpPr>
          <p:cNvPr id="39943" name="Oval 60"/>
          <p:cNvSpPr>
            <a:spLocks noChangeArrowheads="1"/>
          </p:cNvSpPr>
          <p:nvPr/>
        </p:nvSpPr>
        <p:spPr bwMode="auto">
          <a:xfrm>
            <a:off x="5334000" y="5486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sp>
        <p:nvSpPr>
          <p:cNvPr id="39945" name="Oval 62"/>
          <p:cNvSpPr>
            <a:spLocks noChangeArrowheads="1"/>
          </p:cNvSpPr>
          <p:nvPr/>
        </p:nvSpPr>
        <p:spPr bwMode="auto">
          <a:xfrm>
            <a:off x="1943100" y="4876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39946" name="AutoShape 63"/>
          <p:cNvCxnSpPr>
            <a:cxnSpLocks noChangeShapeType="1"/>
            <a:stCxn id="39945" idx="4"/>
            <a:endCxn id="39956" idx="0"/>
          </p:cNvCxnSpPr>
          <p:nvPr/>
        </p:nvCxnSpPr>
        <p:spPr bwMode="auto">
          <a:xfrm>
            <a:off x="2209800" y="5424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947" name="Oval 64"/>
          <p:cNvSpPr>
            <a:spLocks noChangeArrowheads="1"/>
          </p:cNvSpPr>
          <p:nvPr/>
        </p:nvSpPr>
        <p:spPr bwMode="auto">
          <a:xfrm>
            <a:off x="1028700" y="5943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R</a:t>
            </a:r>
            <a:r>
              <a:rPr lang="en-US" sz="2400" baseline="-25000">
                <a:latin typeface="Calibri"/>
                <a:cs typeface="Calibri"/>
              </a:rPr>
              <a:t>i,j</a:t>
            </a:r>
          </a:p>
        </p:txBody>
      </p:sp>
      <p:cxnSp>
        <p:nvCxnSpPr>
          <p:cNvPr id="39948" name="AutoShape 65"/>
          <p:cNvCxnSpPr>
            <a:cxnSpLocks noChangeShapeType="1"/>
            <a:stCxn id="39949" idx="6"/>
            <a:endCxn id="39945" idx="2"/>
          </p:cNvCxnSpPr>
          <p:nvPr/>
        </p:nvCxnSpPr>
        <p:spPr bwMode="auto">
          <a:xfrm>
            <a:off x="1576388" y="51435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949" name="Oval 66"/>
          <p:cNvSpPr>
            <a:spLocks noChangeArrowheads="1"/>
          </p:cNvSpPr>
          <p:nvPr/>
        </p:nvSpPr>
        <p:spPr bwMode="auto">
          <a:xfrm>
            <a:off x="1028700" y="4876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39950" name="AutoShape 67"/>
          <p:cNvCxnSpPr>
            <a:cxnSpLocks noChangeShapeType="1"/>
            <a:stCxn id="39949" idx="4"/>
            <a:endCxn id="39947" idx="0"/>
          </p:cNvCxnSpPr>
          <p:nvPr/>
        </p:nvCxnSpPr>
        <p:spPr bwMode="auto">
          <a:xfrm>
            <a:off x="1295400" y="5424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951" name="Oval 68"/>
          <p:cNvSpPr>
            <a:spLocks noChangeArrowheads="1"/>
          </p:cNvSpPr>
          <p:nvPr/>
        </p:nvSpPr>
        <p:spPr bwMode="auto">
          <a:xfrm>
            <a:off x="2857500" y="4876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cxnSp>
        <p:nvCxnSpPr>
          <p:cNvPr id="39952" name="AutoShape 69"/>
          <p:cNvCxnSpPr>
            <a:cxnSpLocks noChangeShapeType="1"/>
            <a:stCxn id="39951" idx="6"/>
            <a:endCxn id="39954" idx="2"/>
          </p:cNvCxnSpPr>
          <p:nvPr/>
        </p:nvCxnSpPr>
        <p:spPr bwMode="auto">
          <a:xfrm>
            <a:off x="3405188" y="51435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953" name="AutoShape 70"/>
          <p:cNvCxnSpPr>
            <a:cxnSpLocks noChangeShapeType="1"/>
            <a:stCxn id="39945" idx="6"/>
            <a:endCxn id="39951" idx="2"/>
          </p:cNvCxnSpPr>
          <p:nvPr/>
        </p:nvCxnSpPr>
        <p:spPr bwMode="auto">
          <a:xfrm>
            <a:off x="2490788" y="51435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954" name="Oval 71"/>
          <p:cNvSpPr>
            <a:spLocks noChangeArrowheads="1"/>
          </p:cNvSpPr>
          <p:nvPr/>
        </p:nvSpPr>
        <p:spPr bwMode="auto">
          <a:xfrm>
            <a:off x="3771900" y="4876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cxnSp>
        <p:nvCxnSpPr>
          <p:cNvPr id="39955" name="AutoShape 72"/>
          <p:cNvCxnSpPr>
            <a:cxnSpLocks noChangeShapeType="1"/>
            <a:stCxn id="39954" idx="6"/>
          </p:cNvCxnSpPr>
          <p:nvPr/>
        </p:nvCxnSpPr>
        <p:spPr bwMode="auto">
          <a:xfrm>
            <a:off x="4319588" y="51435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956" name="Oval 73"/>
          <p:cNvSpPr>
            <a:spLocks noChangeArrowheads="1"/>
          </p:cNvSpPr>
          <p:nvPr/>
        </p:nvSpPr>
        <p:spPr bwMode="auto">
          <a:xfrm>
            <a:off x="1943100" y="5943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R</a:t>
            </a:r>
            <a:r>
              <a:rPr lang="en-US" sz="2400" baseline="-25000">
                <a:latin typeface="Calibri"/>
                <a:cs typeface="Calibri"/>
              </a:rPr>
              <a:t>i,j</a:t>
            </a:r>
          </a:p>
        </p:txBody>
      </p:sp>
      <p:sp>
        <p:nvSpPr>
          <p:cNvPr id="39957" name="Oval 74"/>
          <p:cNvSpPr>
            <a:spLocks noChangeArrowheads="1"/>
          </p:cNvSpPr>
          <p:nvPr/>
        </p:nvSpPr>
        <p:spPr bwMode="auto">
          <a:xfrm>
            <a:off x="2857500" y="5943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R</a:t>
            </a:r>
            <a:r>
              <a:rPr lang="en-US" sz="2400" baseline="-25000">
                <a:latin typeface="Calibri"/>
                <a:cs typeface="Calibri"/>
              </a:rPr>
              <a:t>i,j</a:t>
            </a:r>
          </a:p>
        </p:txBody>
      </p:sp>
      <p:sp>
        <p:nvSpPr>
          <p:cNvPr id="39958" name="Oval 75"/>
          <p:cNvSpPr>
            <a:spLocks noChangeArrowheads="1"/>
          </p:cNvSpPr>
          <p:nvPr/>
        </p:nvSpPr>
        <p:spPr bwMode="auto">
          <a:xfrm>
            <a:off x="3771900" y="5943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R</a:t>
            </a:r>
            <a:r>
              <a:rPr lang="en-US" sz="2400" baseline="-25000">
                <a:latin typeface="Calibri"/>
                <a:cs typeface="Calibri"/>
              </a:rPr>
              <a:t>i,j</a:t>
            </a:r>
          </a:p>
        </p:txBody>
      </p:sp>
      <p:cxnSp>
        <p:nvCxnSpPr>
          <p:cNvPr id="39960" name="AutoShape 77"/>
          <p:cNvCxnSpPr>
            <a:cxnSpLocks noChangeShapeType="1"/>
            <a:stCxn id="39951" idx="4"/>
            <a:endCxn id="39957" idx="0"/>
          </p:cNvCxnSpPr>
          <p:nvPr/>
        </p:nvCxnSpPr>
        <p:spPr bwMode="auto">
          <a:xfrm>
            <a:off x="3124200" y="5424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961" name="AutoShape 78"/>
          <p:cNvCxnSpPr>
            <a:cxnSpLocks noChangeShapeType="1"/>
            <a:stCxn id="39954" idx="4"/>
            <a:endCxn id="39958" idx="0"/>
          </p:cNvCxnSpPr>
          <p:nvPr/>
        </p:nvCxnSpPr>
        <p:spPr bwMode="auto">
          <a:xfrm>
            <a:off x="4038600" y="5424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962" name="Line 81"/>
          <p:cNvSpPr>
            <a:spLocks noChangeShapeType="1"/>
          </p:cNvSpPr>
          <p:nvPr/>
        </p:nvSpPr>
        <p:spPr bwMode="auto">
          <a:xfrm>
            <a:off x="10494962" y="4114800"/>
            <a:ext cx="3048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9963" name="Oval 79"/>
          <p:cNvSpPr>
            <a:spLocks noChangeArrowheads="1"/>
          </p:cNvSpPr>
          <p:nvPr/>
        </p:nvSpPr>
        <p:spPr bwMode="auto">
          <a:xfrm>
            <a:off x="10418762" y="4038600"/>
            <a:ext cx="152400" cy="1524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5400"/>
            <a:ext cx="2378144" cy="2190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733800"/>
            <a:ext cx="2057400" cy="188116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6553200" y="6507901"/>
            <a:ext cx="5637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Ghostbusters – Circular Dynamics – HMM (L14D2)]</a:t>
            </a:r>
          </a:p>
        </p:txBody>
      </p:sp>
    </p:spTree>
    <p:extLst>
      <p:ext uri="{BB962C8B-B14F-4D97-AF65-F5344CB8AC3E}">
        <p14:creationId xmlns:p14="http://schemas.microsoft.com/office/powerpoint/2010/main" val="362247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/>
      <p:bldP spid="39943" grpId="0" animBg="1"/>
      <p:bldP spid="39945" grpId="0" animBg="1"/>
      <p:bldP spid="39947" grpId="0" animBg="1"/>
      <p:bldP spid="39949" grpId="0" animBg="1"/>
      <p:bldP spid="39951" grpId="0" animBg="1"/>
      <p:bldP spid="39954" grpId="0" animBg="1"/>
      <p:bldP spid="39956" grpId="0" animBg="1"/>
      <p:bldP spid="39957" grpId="0" animBg="1"/>
      <p:bldP spid="39958" grpId="0" animBg="1"/>
      <p:bldP spid="39962" grpId="0" animBg="1"/>
      <p:bldP spid="399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Ghostbusters – Circular Dynamics -- HMM</a:t>
            </a:r>
          </a:p>
        </p:txBody>
      </p:sp>
      <p:pic>
        <p:nvPicPr>
          <p:cNvPr id="5" name="Ghostbusters -- Circular Dynamics -- HM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5956" y="1143000"/>
            <a:ext cx="8320088" cy="520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5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  <p:tag name="FIRSTPABBEEL@W80480ZJATPT3PP7" val="410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2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351"/>
  <p:tag name="ORIGWIDTH" val="61"/>
  <p:tag name="PICTUREFILESIZE" val="405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 | e_1) = P(x_1, e_1) / P(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269"/>
  <p:tag name="PICTUREFILESIZE" val="1177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P(x_1) P(e_1 | 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65"/>
  <p:tag name="PICTUREFILESIZE" val="813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 \propto_{X_1} P(x_1, 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33"/>
  <p:tag name="PICTUREFILESIZE" val="727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2) = \sum_{x_1} P(x_1, x_2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205"/>
  <p:tag name="PICTUREFILESIZE" val="1269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sum_{x_1} P(x_1) P(x_2 | 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96"/>
  <p:tag name="PICTUREFILESIZE" val="1277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B(X_t) = P(X_{t}|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87"/>
  <p:tag name="PICTUREFILESIZE" val="1420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B(X)} \propto \textcolor{Orange}{P(e| X)} \textcolor{OliveGreen}{B'(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1"/>
  <p:tag name="PICTUREFILESIZE" val="1995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argmax{\mathop{\rm arg\,max}}&#10;\begin{document}&#10;\[&#10;= \sum_{x_{t-1}} P(x_{t-1}, x_t,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0"/>
  <p:tag name="PICTUREFILESIZE" val="119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P(x_t | e_{1:t}) \propto_X \textcolor{BrickRed}{P(x_t, 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231"/>
  <p:tag name="PICTUREFILESIZE" val="196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x, y)}{P(y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4"/>
  <p:tag name="PICTUREFILESIZE" val="1314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\sum_{x_{t-1}} \textcolor{BrickRed}{P(x_{t-1}, e_{1:t-1})} P(x_t | x_{t-1}) P(e_t | x_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63"/>
  <p:tag name="BOXHEIGHT" val="414"/>
  <p:tag name="BOXFONT" val="10"/>
  <p:tag name="BOXWRAP" val="False"/>
  <p:tag name="WORKAROUNDTRANSPARENCYBUG" val="False"/>
  <p:tag name="ALLOWFONTSUBSTITUTION" val="False"/>
  <p:tag name="BITMAPFORMAT" val="png16m"/>
  <p:tag name="ORIGWIDTH" val="385"/>
  <p:tag name="PICTUREFILESIZE" val="3587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P(e_t | x_t) \sum_{x_{t-1}} P(x_t | x_{t-1})  \textcolor{BrickRed}{P(x_{t-1}, e_{1:t-1}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63"/>
  <p:tag name="BOXHEIGHT" val="414"/>
  <p:tag name="BOXFONT" val="10"/>
  <p:tag name="BOXWRAP" val="False"/>
  <p:tag name="WORKAROUNDTRANSPARENCYBUG" val="False"/>
  <p:tag name="ALLOWFONTSUBSTITUTION" val="False"/>
  <p:tag name="BITMAPFORMAT" val="png16m"/>
  <p:tag name="ORIGWIDTH" val="389"/>
  <p:tag name="PICTUREFILESIZE" val="3605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B_t(X) = P(X_t | e_{1:t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2"/>
  <p:tag name="ORIGWIDTH" val="188"/>
  <p:tag name="PICTUREFILESIZE" val="1413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OliveGreen}{P(x_{t}|e_{1:t-1})} = \sum_{x_{t-1}}  \textcolor{BrickRed}{P(x_{t-1}|e_{1:t-1})} \cdot P(x_{t}| x_{t-1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43"/>
  <p:tag name="PICTUREFILESIZE" val="4022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P(x_{t}|e_{1:t})} \propto_X \textcolor{OliveGreen}{P(x_{t}|e_{1:t-1})}\cdot P(e_{t}| x_{t}) 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3"/>
  <p:tag name="PICTUREFILESIZE" val="2834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, y) = P(x | y) P(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8"/>
  <p:tag name="PICTUREFILESIZE" val="104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: P(x, y) = P(x) 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4"/>
  <p:tag name="PICTUREFILESIZE" val="1242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,z : P(x, y | z) = P(x | z) P(y | z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4"/>
  <p:tag name="PICTUREFILESIZE" val="1794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newcommand{\indep}{{\;\bot\!\!\!\!\!\!\bot\;}} &#10;\begin{document}&#10;\[&#10;X \indep Y | Z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380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P(X_1, X_2, \ldots X_n) &amp; = &amp; P(X_1) P(X_2 | X_1) P(X_3|X_1,X_2) \ldots \\&#10;&amp; = &amp; \prod_{i=1}^n P(X_i | X_1, \ldots, X_{i-1})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41"/>
  <p:tag name="PICTUREFILESIZE" val="412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1"/>
  <p:tag name="PICTUREFILESIZE" val="360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 | 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350"/>
  <p:tag name="ORIGWIDTH" val="88"/>
  <p:tag name="PICTUREFILESIZE" val="4833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71041</TotalTime>
  <Words>1396</Words>
  <Application>Microsoft Office PowerPoint</Application>
  <PresentationFormat>Widescreen</PresentationFormat>
  <Paragraphs>431</Paragraphs>
  <Slides>34</Slides>
  <Notes>17</Notes>
  <HiddenSlides>2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ＭＳ Ｐゴシック</vt:lpstr>
      <vt:lpstr>Arial</vt:lpstr>
      <vt:lpstr>Calibri</vt:lpstr>
      <vt:lpstr>Cambria Math</vt:lpstr>
      <vt:lpstr>Symbol</vt:lpstr>
      <vt:lpstr>Wingdings</vt:lpstr>
      <vt:lpstr>dan-berkeley-nlp-v1</vt:lpstr>
      <vt:lpstr>Photo Editor Photo</vt:lpstr>
      <vt:lpstr>CAP 5636 – Advanced Artificial Intelligence </vt:lpstr>
      <vt:lpstr>Pacman – Sonar (P4)</vt:lpstr>
      <vt:lpstr>Video of Demo Pacman – Sonar (no beliefs)</vt:lpstr>
      <vt:lpstr>Probability Recap</vt:lpstr>
      <vt:lpstr>Hidden Markov Models</vt:lpstr>
      <vt:lpstr>Hidden Markov Models</vt:lpstr>
      <vt:lpstr>Example: Weather HMM</vt:lpstr>
      <vt:lpstr>Example: Ghostbusters HMM</vt:lpstr>
      <vt:lpstr>Video of Demo Ghostbusters – Circular Dynamics -- HMM</vt:lpstr>
      <vt:lpstr>Joint Distribution of an HMM</vt:lpstr>
      <vt:lpstr>Chain Rule and HMMs</vt:lpstr>
      <vt:lpstr>Chain Rule and HMMs</vt:lpstr>
      <vt:lpstr>Implied Conditional Independencies</vt:lpstr>
      <vt:lpstr>Markov Models Recap</vt:lpstr>
      <vt:lpstr>Conditional Independence</vt:lpstr>
      <vt:lpstr>Real HMM Examples</vt:lpstr>
      <vt:lpstr>Filtering / Monitoring</vt:lpstr>
      <vt:lpstr>Example: Robot Localization</vt:lpstr>
      <vt:lpstr>Example: Robot Localization</vt:lpstr>
      <vt:lpstr>Example: Robot Localization</vt:lpstr>
      <vt:lpstr>Example: Robot Localization</vt:lpstr>
      <vt:lpstr>Example: Robot Localization</vt:lpstr>
      <vt:lpstr>Example: Robot Localization</vt:lpstr>
      <vt:lpstr>Inference: Base Cases</vt:lpstr>
      <vt:lpstr>Passage of Time</vt:lpstr>
      <vt:lpstr>Example: Passage of Time</vt:lpstr>
      <vt:lpstr>Observation</vt:lpstr>
      <vt:lpstr>Example: Observation</vt:lpstr>
      <vt:lpstr>Example: Weather HMM</vt:lpstr>
      <vt:lpstr>The Forward Algorithm</vt:lpstr>
      <vt:lpstr>Online Belief Updates</vt:lpstr>
      <vt:lpstr>Pacman – Sonar (P4)</vt:lpstr>
      <vt:lpstr>Video of Demo Pacman – Sonar (with beliefs)</vt:lpstr>
      <vt:lpstr>Next Time: Particle Filtering and Applications of HMMs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Ladislau Boloni</cp:lastModifiedBy>
  <cp:revision>4104</cp:revision>
  <cp:lastPrinted>2013-10-31T08:16:55Z</cp:lastPrinted>
  <dcterms:created xsi:type="dcterms:W3CDTF">2004-08-27T04:16:05Z</dcterms:created>
  <dcterms:modified xsi:type="dcterms:W3CDTF">2016-10-25T17:05:29Z</dcterms:modified>
</cp:coreProperties>
</file>